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1"/>
  </p:notesMasterIdLst>
  <p:sldIdLst>
    <p:sldId id="256" r:id="rId4"/>
    <p:sldId id="865" r:id="rId5"/>
    <p:sldId id="866" r:id="rId6"/>
    <p:sldId id="856" r:id="rId7"/>
    <p:sldId id="257" r:id="rId8"/>
    <p:sldId id="867" r:id="rId9"/>
    <p:sldId id="259" r:id="rId10"/>
    <p:sldId id="588" r:id="rId11"/>
    <p:sldId id="570" r:id="rId12"/>
    <p:sldId id="578" r:id="rId13"/>
    <p:sldId id="579" r:id="rId14"/>
    <p:sldId id="859" r:id="rId15"/>
    <p:sldId id="861" r:id="rId16"/>
    <p:sldId id="849" r:id="rId17"/>
    <p:sldId id="850" r:id="rId18"/>
    <p:sldId id="851" r:id="rId19"/>
    <p:sldId id="852" r:id="rId20"/>
    <p:sldId id="853" r:id="rId21"/>
    <p:sldId id="862" r:id="rId22"/>
    <p:sldId id="559" r:id="rId23"/>
    <p:sldId id="392" r:id="rId24"/>
    <p:sldId id="863" r:id="rId25"/>
    <p:sldId id="868" r:id="rId26"/>
    <p:sldId id="864" r:id="rId27"/>
    <p:sldId id="306" r:id="rId28"/>
    <p:sldId id="307" r:id="rId29"/>
    <p:sldId id="85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9"/>
    <p:restoredTop sz="85708"/>
  </p:normalViewPr>
  <p:slideViewPr>
    <p:cSldViewPr snapToGrid="0" snapToObjects="1">
      <p:cViewPr varScale="1">
        <p:scale>
          <a:sx n="176" d="100"/>
          <a:sy n="176" d="100"/>
        </p:scale>
        <p:origin x="316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058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38105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377766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03770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1.bin"/><Relationship Id="rId10"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a:t>Lecture 9:</a:t>
            </a:r>
            <a:br>
              <a:rPr lang="en-US" sz="4400" dirty="0"/>
            </a:br>
            <a:r>
              <a:rPr lang="en-US" sz="4400" dirty="0"/>
              <a:t>Incentive Design: Financial Incentives</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3"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4"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20" name="Content Placeholder 2">
            <a:extLst>
              <a:ext uri="{FF2B5EF4-FFF2-40B4-BE49-F238E27FC236}">
                <a16:creationId xmlns:a16="http://schemas.microsoft.com/office/drawing/2014/main" id="{B5058117-7664-FB47-BC1F-DD5B3CB047B1}"/>
              </a:ext>
            </a:extLst>
          </p:cNvPr>
          <p:cNvSpPr>
            <a:spLocks noGrp="1"/>
          </p:cNvSpPr>
          <p:nvPr>
            <p:ph idx="1"/>
          </p:nvPr>
        </p:nvSpPr>
        <p:spPr>
          <a:xfrm>
            <a:off x="2156240" y="5622442"/>
            <a:ext cx="5220118" cy="1002454"/>
          </a:xfrm>
        </p:spPr>
        <p:txBody>
          <a:bodyPr>
            <a:normAutofit/>
          </a:bodyPr>
          <a:lstStyle/>
          <a:p>
            <a:r>
              <a:rPr lang="en-US" dirty="0">
                <a:latin typeface="+mn-lt"/>
              </a:rPr>
              <a:t>Expected payoff of high effort:</a:t>
            </a:r>
          </a:p>
          <a:p>
            <a:r>
              <a:rPr lang="en-US" dirty="0">
                <a:latin typeface="+mn-lt"/>
              </a:rPr>
              <a:t>Expected payoff of low effort:</a:t>
            </a:r>
          </a:p>
        </p:txBody>
      </p:sp>
      <p:graphicFrame>
        <p:nvGraphicFramePr>
          <p:cNvPr id="21" name="Object 2">
            <a:extLst>
              <a:ext uri="{FF2B5EF4-FFF2-40B4-BE49-F238E27FC236}">
                <a16:creationId xmlns:a16="http://schemas.microsoft.com/office/drawing/2014/main" id="{5EA26D09-4CCE-0B4E-8007-E1200C09ABF3}"/>
              </a:ext>
            </a:extLst>
          </p:cNvPr>
          <p:cNvGraphicFramePr>
            <a:graphicFrameLocks noChangeAspect="1"/>
          </p:cNvGraphicFramePr>
          <p:nvPr>
            <p:extLst>
              <p:ext uri="{D42A27DB-BD31-4B8C-83A1-F6EECF244321}">
                <p14:modId xmlns:p14="http://schemas.microsoft.com/office/powerpoint/2010/main" val="613996972"/>
              </p:ext>
            </p:extLst>
          </p:nvPr>
        </p:nvGraphicFramePr>
        <p:xfrm>
          <a:off x="6902537" y="5730753"/>
          <a:ext cx="3640138" cy="296862"/>
        </p:xfrm>
        <a:graphic>
          <a:graphicData uri="http://schemas.openxmlformats.org/presentationml/2006/ole">
            <mc:AlternateContent xmlns:mc="http://schemas.openxmlformats.org/markup-compatibility/2006">
              <mc:Choice xmlns:v="urn:schemas-microsoft-com:vml" Requires="v">
                <p:oleObj name="Equation" r:id="rId5" imgW="1864800" imgH="136800" progId="Equation.3">
                  <p:embed/>
                </p:oleObj>
              </mc:Choice>
              <mc:Fallback>
                <p:oleObj name="Equation" r:id="rId5" imgW="1864800" imgH="136800" progId="Equation.3">
                  <p:embed/>
                  <p:pic>
                    <p:nvPicPr>
                      <p:cNvPr id="8909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537" y="5730753"/>
                        <a:ext cx="3640138" cy="2968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2" name="Object 3">
            <a:extLst>
              <a:ext uri="{FF2B5EF4-FFF2-40B4-BE49-F238E27FC236}">
                <a16:creationId xmlns:a16="http://schemas.microsoft.com/office/drawing/2014/main" id="{9991B112-D2CE-7A46-A016-69E1A6C0C457}"/>
              </a:ext>
            </a:extLst>
          </p:cNvPr>
          <p:cNvGraphicFramePr>
            <a:graphicFrameLocks noChangeAspect="1"/>
          </p:cNvGraphicFramePr>
          <p:nvPr>
            <p:extLst>
              <p:ext uri="{D42A27DB-BD31-4B8C-83A1-F6EECF244321}">
                <p14:modId xmlns:p14="http://schemas.microsoft.com/office/powerpoint/2010/main" val="1876078548"/>
              </p:ext>
            </p:extLst>
          </p:nvPr>
        </p:nvGraphicFramePr>
        <p:xfrm>
          <a:off x="6918447" y="6192524"/>
          <a:ext cx="3567113" cy="346075"/>
        </p:xfrm>
        <a:graphic>
          <a:graphicData uri="http://schemas.openxmlformats.org/presentationml/2006/ole">
            <mc:AlternateContent xmlns:mc="http://schemas.openxmlformats.org/markup-compatibility/2006">
              <mc:Choice xmlns:v="urn:schemas-microsoft-com:vml" Requires="v">
                <p:oleObj name="Equation" r:id="rId7" imgW="1840926" imgH="178030" progId="Equation.3">
                  <p:embed/>
                </p:oleObj>
              </mc:Choice>
              <mc:Fallback>
                <p:oleObj name="Equation" r:id="rId7" imgW="1840926" imgH="178030" progId="Equation.3">
                  <p:embed/>
                  <p:pic>
                    <p:nvPicPr>
                      <p:cNvPr id="8909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447" y="6192524"/>
                        <a:ext cx="3567113" cy="346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23" name="直線接點 19">
            <a:extLst>
              <a:ext uri="{FF2B5EF4-FFF2-40B4-BE49-F238E27FC236}">
                <a16:creationId xmlns:a16="http://schemas.microsoft.com/office/drawing/2014/main" id="{D179F034-06DD-B349-834A-8BF0E9C162B2}"/>
              </a:ext>
            </a:extLst>
          </p:cNvPr>
          <p:cNvCxnSpPr/>
          <p:nvPr/>
        </p:nvCxnSpPr>
        <p:spPr>
          <a:xfrm>
            <a:off x="6935557" y="6060501"/>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4" name="直線接點 20">
            <a:extLst>
              <a:ext uri="{FF2B5EF4-FFF2-40B4-BE49-F238E27FC236}">
                <a16:creationId xmlns:a16="http://schemas.microsoft.com/office/drawing/2014/main" id="{7D4DE819-77C1-4040-8E2F-55924E129C69}"/>
              </a:ext>
            </a:extLst>
          </p:cNvPr>
          <p:cNvCxnSpPr>
            <a:cxnSpLocks/>
          </p:cNvCxnSpPr>
          <p:nvPr/>
        </p:nvCxnSpPr>
        <p:spPr>
          <a:xfrm>
            <a:off x="6902537" y="6538598"/>
            <a:ext cx="2049020" cy="0"/>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5" name="直線接點 30">
            <a:extLst>
              <a:ext uri="{FF2B5EF4-FFF2-40B4-BE49-F238E27FC236}">
                <a16:creationId xmlns:a16="http://schemas.microsoft.com/office/drawing/2014/main" id="{17728DEC-68DD-9D4B-BB13-2DF530AFECCD}"/>
              </a:ext>
            </a:extLst>
          </p:cNvPr>
          <p:cNvCxnSpPr/>
          <p:nvPr/>
        </p:nvCxnSpPr>
        <p:spPr>
          <a:xfrm>
            <a:off x="9202768" y="6062118"/>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26" name="直線接點 35">
            <a:extLst>
              <a:ext uri="{FF2B5EF4-FFF2-40B4-BE49-F238E27FC236}">
                <a16:creationId xmlns:a16="http://schemas.microsoft.com/office/drawing/2014/main" id="{1C50957B-0564-2948-8E00-3C205E033874}"/>
              </a:ext>
            </a:extLst>
          </p:cNvPr>
          <p:cNvCxnSpPr/>
          <p:nvPr/>
        </p:nvCxnSpPr>
        <p:spPr>
          <a:xfrm>
            <a:off x="9202768" y="6513449"/>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sp>
        <p:nvSpPr>
          <p:cNvPr id="27" name="矩形 36">
            <a:extLst>
              <a:ext uri="{FF2B5EF4-FFF2-40B4-BE49-F238E27FC236}">
                <a16:creationId xmlns:a16="http://schemas.microsoft.com/office/drawing/2014/main" id="{6CA7B104-5C6C-6A4F-AD64-5B67CC43B8E4}"/>
              </a:ext>
            </a:extLst>
          </p:cNvPr>
          <p:cNvSpPr/>
          <p:nvPr/>
        </p:nvSpPr>
        <p:spPr>
          <a:xfrm>
            <a:off x="6902537" y="5634248"/>
            <a:ext cx="3722874" cy="536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TextBox 8">
            <a:extLst>
              <a:ext uri="{FF2B5EF4-FFF2-40B4-BE49-F238E27FC236}">
                <a16:creationId xmlns:a16="http://schemas.microsoft.com/office/drawing/2014/main" id="{5D1F5D9F-0952-BD4B-A86B-09E30685A2EA}"/>
              </a:ext>
            </a:extLst>
          </p:cNvPr>
          <p:cNvSpPr txBox="1"/>
          <p:nvPr/>
        </p:nvSpPr>
        <p:spPr>
          <a:xfrm>
            <a:off x="7200134" y="6538598"/>
            <a:ext cx="2482796" cy="369332"/>
          </a:xfrm>
          <a:prstGeom prst="rect">
            <a:avLst/>
          </a:prstGeom>
          <a:noFill/>
        </p:spPr>
        <p:txBody>
          <a:bodyPr wrap="none" rtlCol="0">
            <a:spAutoFit/>
          </a:bodyPr>
          <a:lstStyle/>
          <a:p>
            <a:r>
              <a:rPr lang="en-US" dirty="0">
                <a:solidFill>
                  <a:schemeClr val="accent1"/>
                </a:solidFill>
                <a:latin typeface="+mj-lt"/>
              </a:rPr>
              <a:t>Expected payment </a:t>
            </a:r>
            <a:r>
              <a:rPr lang="en-US" dirty="0">
                <a:latin typeface="+mj-lt"/>
              </a:rPr>
              <a:t>- </a:t>
            </a:r>
            <a:r>
              <a:rPr lang="en-US" dirty="0">
                <a:solidFill>
                  <a:srgbClr val="7030A0"/>
                </a:solidFill>
                <a:latin typeface="+mj-lt"/>
              </a:rPr>
              <a:t>cost</a:t>
            </a:r>
          </a:p>
        </p:txBody>
      </p:sp>
      <p:sp>
        <p:nvSpPr>
          <p:cNvPr id="29" name="Content Placeholder 2">
            <a:extLst>
              <a:ext uri="{FF2B5EF4-FFF2-40B4-BE49-F238E27FC236}">
                <a16:creationId xmlns:a16="http://schemas.microsoft.com/office/drawing/2014/main" id="{4ED9A48C-6371-FA4B-8B19-8B0B82DE5244}"/>
              </a:ext>
            </a:extLst>
          </p:cNvPr>
          <p:cNvSpPr txBox="1">
            <a:spLocks/>
          </p:cNvSpPr>
          <p:nvPr/>
        </p:nvSpPr>
        <p:spPr bwMode="auto">
          <a:xfrm>
            <a:off x="2208275" y="3015801"/>
            <a:ext cx="5220118" cy="55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Arial" pitchFamily="34" charset="0"/>
              <a:buChar char="•"/>
              <a:defRPr/>
            </a:pPr>
            <a:r>
              <a:rPr lang="en-US" sz="2400" dirty="0"/>
              <a:t>Expected payoff: </a:t>
            </a:r>
          </a:p>
        </p:txBody>
      </p:sp>
      <p:cxnSp>
        <p:nvCxnSpPr>
          <p:cNvPr id="31" name="直線接點 21">
            <a:extLst>
              <a:ext uri="{FF2B5EF4-FFF2-40B4-BE49-F238E27FC236}">
                <a16:creationId xmlns:a16="http://schemas.microsoft.com/office/drawing/2014/main" id="{36E49EB3-BD93-0C48-B9A3-4D1637860141}"/>
              </a:ext>
            </a:extLst>
          </p:cNvPr>
          <p:cNvCxnSpPr/>
          <p:nvPr/>
        </p:nvCxnSpPr>
        <p:spPr>
          <a:xfrm>
            <a:off x="4797112" y="3432295"/>
            <a:ext cx="2016000" cy="1588"/>
          </a:xfrm>
          <a:prstGeom prst="line">
            <a:avLst/>
          </a:prstGeom>
          <a:ln>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32" name="直線接點 23">
            <a:extLst>
              <a:ext uri="{FF2B5EF4-FFF2-40B4-BE49-F238E27FC236}">
                <a16:creationId xmlns:a16="http://schemas.microsoft.com/office/drawing/2014/main" id="{1EDDD45F-6DD5-4A40-81A8-54C06EFA88A6}"/>
              </a:ext>
            </a:extLst>
          </p:cNvPr>
          <p:cNvCxnSpPr/>
          <p:nvPr/>
        </p:nvCxnSpPr>
        <p:spPr>
          <a:xfrm>
            <a:off x="7046422" y="3433883"/>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sp>
        <p:nvSpPr>
          <p:cNvPr id="33" name="TextBox 8">
            <a:extLst>
              <a:ext uri="{FF2B5EF4-FFF2-40B4-BE49-F238E27FC236}">
                <a16:creationId xmlns:a16="http://schemas.microsoft.com/office/drawing/2014/main" id="{B3EE17D0-8F14-9548-8406-512A6D822BBB}"/>
              </a:ext>
            </a:extLst>
          </p:cNvPr>
          <p:cNvSpPr txBox="1"/>
          <p:nvPr/>
        </p:nvSpPr>
        <p:spPr>
          <a:xfrm>
            <a:off x="5335439" y="3480525"/>
            <a:ext cx="3616118" cy="369332"/>
          </a:xfrm>
          <a:prstGeom prst="rect">
            <a:avLst/>
          </a:prstGeom>
          <a:noFill/>
        </p:spPr>
        <p:txBody>
          <a:bodyPr wrap="none" rtlCol="0">
            <a:spAutoFit/>
          </a:bodyPr>
          <a:lstStyle/>
          <a:p>
            <a:r>
              <a:rPr lang="en-US" dirty="0">
                <a:solidFill>
                  <a:srgbClr val="00B050"/>
                </a:solidFill>
                <a:latin typeface="+mj-lt"/>
              </a:rPr>
              <a:t>expected value  </a:t>
            </a:r>
            <a:r>
              <a:rPr lang="en-US" dirty="0">
                <a:latin typeface="+mj-lt"/>
              </a:rPr>
              <a:t>–  </a:t>
            </a:r>
            <a:r>
              <a:rPr lang="en-US" dirty="0">
                <a:solidFill>
                  <a:schemeClr val="accent1"/>
                </a:solidFill>
                <a:latin typeface="+mj-lt"/>
              </a:rPr>
              <a:t>expected payment</a:t>
            </a:r>
          </a:p>
        </p:txBody>
      </p:sp>
      <p:sp>
        <p:nvSpPr>
          <p:cNvPr id="34" name="TextBox 8">
            <a:extLst>
              <a:ext uri="{FF2B5EF4-FFF2-40B4-BE49-F238E27FC236}">
                <a16:creationId xmlns:a16="http://schemas.microsoft.com/office/drawing/2014/main" id="{F3D74BE0-856F-8843-B773-455C50281068}"/>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35" name="矩形 13">
            <a:extLst>
              <a:ext uri="{FF2B5EF4-FFF2-40B4-BE49-F238E27FC236}">
                <a16:creationId xmlns:a16="http://schemas.microsoft.com/office/drawing/2014/main" id="{216E541D-D5E7-264F-A3A4-4654682D771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A226FE-DE40-F34F-8719-69135A52483A}"/>
                  </a:ext>
                </a:extLst>
              </p:cNvPr>
              <p:cNvSpPr txBox="1"/>
              <p:nvPr/>
            </p:nvSpPr>
            <p:spPr>
              <a:xfrm>
                <a:off x="4899526" y="3102852"/>
                <a:ext cx="49536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0.1×$1+0.9×$5−0.1×$1−0.9×$3=$1.8</m:t>
                      </m:r>
                    </m:oMath>
                  </m:oMathPara>
                </a14:m>
                <a:endParaRPr lang="en-US" sz="2000" dirty="0"/>
              </a:p>
            </p:txBody>
          </p:sp>
        </mc:Choice>
        <mc:Fallback xmlns="">
          <p:sp>
            <p:nvSpPr>
              <p:cNvPr id="13" name="TextBox 12">
                <a:extLst>
                  <a:ext uri="{FF2B5EF4-FFF2-40B4-BE49-F238E27FC236}">
                    <a16:creationId xmlns:a16="http://schemas.microsoft.com/office/drawing/2014/main" id="{B3A226FE-DE40-F34F-8719-69135A52483A}"/>
                  </a:ext>
                </a:extLst>
              </p:cNvPr>
              <p:cNvSpPr txBox="1">
                <a:spLocks noRot="1" noChangeAspect="1" noMove="1" noResize="1" noEditPoints="1" noAdjustHandles="1" noChangeArrowheads="1" noChangeShapeType="1" noTextEdit="1"/>
              </p:cNvSpPr>
              <p:nvPr/>
            </p:nvSpPr>
            <p:spPr>
              <a:xfrm>
                <a:off x="4899526" y="3102852"/>
                <a:ext cx="4953664" cy="307777"/>
              </a:xfrm>
              <a:prstGeom prst="rect">
                <a:avLst/>
              </a:prstGeom>
              <a:blipFill>
                <a:blip r:embed="rId10"/>
                <a:stretch>
                  <a:fillRect l="-512" t="-4000" r="-767" b="-24000"/>
                </a:stretch>
              </a:blipFill>
            </p:spPr>
            <p:txBody>
              <a:bodyPr/>
              <a:lstStyle/>
              <a:p>
                <a:r>
                  <a:rPr lang="en-US">
                    <a:noFill/>
                  </a:rPr>
                  <a:t> </a:t>
                </a:r>
              </a:p>
            </p:txBody>
          </p:sp>
        </mc:Fallback>
      </mc:AlternateContent>
    </p:spTree>
    <p:extLst>
      <p:ext uri="{BB962C8B-B14F-4D97-AF65-F5344CB8AC3E}">
        <p14:creationId xmlns:p14="http://schemas.microsoft.com/office/powerpoint/2010/main" val="13316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929248385"/>
              </p:ext>
            </p:extLst>
          </p:nvPr>
        </p:nvGraphicFramePr>
        <p:xfrm>
          <a:off x="3797271" y="3429000"/>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427131" y="3786538"/>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427131" y="4167108"/>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599764" y="3252708"/>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655619" y="4351774"/>
            <a:ext cx="841962" cy="369332"/>
          </a:xfrm>
          <a:prstGeom prst="rect">
            <a:avLst/>
          </a:prstGeom>
          <a:noFill/>
        </p:spPr>
        <p:txBody>
          <a:bodyPr wrap="none" rtlCol="0">
            <a:spAutoFit/>
          </a:bodyPr>
          <a:lstStyle/>
          <a:p>
            <a:r>
              <a:rPr lang="en-US" dirty="0"/>
              <a:t>worker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34" name="TextBox 8">
            <a:extLst>
              <a:ext uri="{FF2B5EF4-FFF2-40B4-BE49-F238E27FC236}">
                <a16:creationId xmlns:a16="http://schemas.microsoft.com/office/drawing/2014/main" id="{DE4F23EE-A592-0140-B770-FE3729E3DBF8}"/>
              </a:ext>
            </a:extLst>
          </p:cNvPr>
          <p:cNvSpPr txBox="1"/>
          <p:nvPr/>
        </p:nvSpPr>
        <p:spPr>
          <a:xfrm>
            <a:off x="854401" y="5080827"/>
            <a:ext cx="10640477" cy="1692771"/>
          </a:xfrm>
          <a:prstGeom prst="rect">
            <a:avLst/>
          </a:prstGeom>
          <a:noFill/>
          <a:ln>
            <a:noFill/>
          </a:ln>
        </p:spPr>
        <p:txBody>
          <a:bodyPr wrap="none" rtlCol="0">
            <a:spAutoFit/>
          </a:bodyPr>
          <a:lstStyle/>
          <a:p>
            <a:r>
              <a:rPr lang="en-US" sz="2600" b="1" dirty="0">
                <a:latin typeface="+mj-lt"/>
              </a:rPr>
              <a:t>Contract Design:</a:t>
            </a:r>
          </a:p>
          <a:p>
            <a:pPr marL="457200" indent="-457200">
              <a:buFont typeface="Arial" panose="020B0604020202020204" pitchFamily="34" charset="0"/>
              <a:buChar char="•"/>
            </a:pPr>
            <a:r>
              <a:rPr lang="en-US" sz="2600" b="1" dirty="0">
                <a:latin typeface="+mj-lt"/>
              </a:rPr>
              <a:t>How to find the </a:t>
            </a:r>
            <a:r>
              <a:rPr lang="en-US" sz="2600" b="1" dirty="0">
                <a:solidFill>
                  <a:srgbClr val="C00000"/>
                </a:solidFill>
                <a:latin typeface="+mj-lt"/>
              </a:rPr>
              <a:t>optimal</a:t>
            </a:r>
            <a:r>
              <a:rPr lang="en-US" sz="2600" b="1" dirty="0">
                <a:latin typeface="+mj-lt"/>
              </a:rPr>
              <a:t> payment that maximizes the requester’s payoff?</a:t>
            </a:r>
          </a:p>
          <a:p>
            <a:pPr marL="457200" indent="-457200">
              <a:buFont typeface="Arial" panose="020B0604020202020204" pitchFamily="34" charset="0"/>
              <a:buChar char="•"/>
            </a:pPr>
            <a:r>
              <a:rPr lang="en-US" sz="2600" b="1" dirty="0">
                <a:latin typeface="+mj-lt"/>
              </a:rPr>
              <a:t>In the </a:t>
            </a:r>
            <a:r>
              <a:rPr lang="en-US" sz="2600" b="1" dirty="0">
                <a:solidFill>
                  <a:srgbClr val="C00000"/>
                </a:solidFill>
                <a:latin typeface="+mj-lt"/>
              </a:rPr>
              <a:t>full information </a:t>
            </a:r>
            <a:r>
              <a:rPr lang="en-US" sz="2600" b="1" dirty="0">
                <a:latin typeface="+mj-lt"/>
              </a:rPr>
              <a:t>setting, i.e., we know everything about the worker</a:t>
            </a:r>
          </a:p>
          <a:p>
            <a:pPr marL="914400" lvl="1" indent="-457200">
              <a:buFont typeface="Arial" panose="020B0604020202020204" pitchFamily="34" charset="0"/>
              <a:buChar char="•"/>
            </a:pPr>
            <a:r>
              <a:rPr lang="en-US" sz="2600" b="1" dirty="0">
                <a:latin typeface="+mj-lt"/>
              </a:rPr>
              <a:t>Well-studied principal-agent problem in economics</a:t>
            </a:r>
          </a:p>
        </p:txBody>
      </p:sp>
      <p:sp>
        <p:nvSpPr>
          <p:cNvPr id="18" name="矩形 13">
            <a:extLst>
              <a:ext uri="{FF2B5EF4-FFF2-40B4-BE49-F238E27FC236}">
                <a16:creationId xmlns:a16="http://schemas.microsoft.com/office/drawing/2014/main" id="{4A7B8314-C95C-424F-8D9F-DE1CC0BAE9FB}"/>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217237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extLst>
              <p:ext uri="{D42A27DB-BD31-4B8C-83A1-F6EECF244321}">
                <p14:modId xmlns:p14="http://schemas.microsoft.com/office/powerpoint/2010/main" val="4243570191"/>
              </p:ext>
            </p:extLst>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976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
        <p:nvSpPr>
          <p:cNvPr id="23" name="Rectangle 22">
            <a:extLst>
              <a:ext uri="{FF2B5EF4-FFF2-40B4-BE49-F238E27FC236}">
                <a16:creationId xmlns:a16="http://schemas.microsoft.com/office/drawing/2014/main" id="{21286247-05F2-A84B-9B4A-AA552E2CEE86}"/>
              </a:ext>
            </a:extLst>
          </p:cNvPr>
          <p:cNvSpPr/>
          <p:nvPr/>
        </p:nvSpPr>
        <p:spPr>
          <a:xfrm>
            <a:off x="-257299" y="-399971"/>
            <a:ext cx="12706598" cy="7539790"/>
          </a:xfrm>
          <a:prstGeom prst="rect">
            <a:avLst/>
          </a:prstGeom>
          <a:solidFill>
            <a:schemeClr val="bg1">
              <a:lumMod val="5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65408-EBB7-9F4C-A5C0-F42C2B0EDB37}"/>
              </a:ext>
            </a:extLst>
          </p:cNvPr>
          <p:cNvSpPr/>
          <p:nvPr/>
        </p:nvSpPr>
        <p:spPr>
          <a:xfrm>
            <a:off x="2263985" y="2831315"/>
            <a:ext cx="8404015" cy="1077218"/>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r>
              <a:rPr lang="en-US" sz="3200" dirty="0"/>
              <a:t>Can we </a:t>
            </a:r>
            <a:r>
              <a:rPr lang="en-US" sz="3200" b="1" dirty="0"/>
              <a:t>adaptively </a:t>
            </a:r>
            <a:r>
              <a:rPr lang="en-US" sz="3200" dirty="0"/>
              <a:t>update contracts to maximize the requester’s expected payoff over time</a:t>
            </a:r>
          </a:p>
        </p:txBody>
      </p:sp>
    </p:spTree>
    <p:extLst>
      <p:ext uri="{BB962C8B-B14F-4D97-AF65-F5344CB8AC3E}">
        <p14:creationId xmlns:p14="http://schemas.microsoft.com/office/powerpoint/2010/main" val="257423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8680" y="801032"/>
            <a:ext cx="10349218" cy="1470025"/>
          </a:xfrm>
        </p:spPr>
        <p:txBody>
          <a:bodyPr>
            <a:normAutofit fontScale="90000"/>
          </a:bodyPr>
          <a:lstStyle/>
          <a:p>
            <a:r>
              <a:rPr lang="en-US" dirty="0"/>
              <a:t>Adaptive Contract Design</a:t>
            </a:r>
            <a:br>
              <a:rPr lang="en-US" dirty="0"/>
            </a:br>
            <a:r>
              <a:rPr lang="en-US" dirty="0"/>
              <a:t>in Crowdsourcing Markets</a:t>
            </a:r>
          </a:p>
        </p:txBody>
      </p:sp>
      <p:pic>
        <p:nvPicPr>
          <p:cNvPr id="8" name="Picture 7"/>
          <p:cNvPicPr>
            <a:picLocks noChangeAspect="1"/>
          </p:cNvPicPr>
          <p:nvPr/>
        </p:nvPicPr>
        <p:blipFill>
          <a:blip r:embed="rId2"/>
          <a:stretch>
            <a:fillRect/>
          </a:stretch>
        </p:blipFill>
        <p:spPr>
          <a:xfrm>
            <a:off x="3236683" y="3660798"/>
            <a:ext cx="1098483" cy="1403617"/>
          </a:xfrm>
          <a:prstGeom prst="rect">
            <a:avLst/>
          </a:prstGeom>
        </p:spPr>
      </p:pic>
      <p:pic>
        <p:nvPicPr>
          <p:cNvPr id="10" name="Picture 9"/>
          <p:cNvPicPr>
            <a:picLocks noChangeAspect="1"/>
          </p:cNvPicPr>
          <p:nvPr/>
        </p:nvPicPr>
        <p:blipFill>
          <a:blip r:embed="rId3"/>
          <a:stretch>
            <a:fillRect/>
          </a:stretch>
        </p:blipFill>
        <p:spPr>
          <a:xfrm>
            <a:off x="7709032" y="3660798"/>
            <a:ext cx="1098483" cy="1403617"/>
          </a:xfrm>
          <a:prstGeom prst="rect">
            <a:avLst/>
          </a:prstGeom>
        </p:spPr>
      </p:pic>
      <p:sp>
        <p:nvSpPr>
          <p:cNvPr id="11" name="TextBox 10"/>
          <p:cNvSpPr txBox="1"/>
          <p:nvPr/>
        </p:nvSpPr>
        <p:spPr>
          <a:xfrm>
            <a:off x="2076660" y="5147130"/>
            <a:ext cx="3240759"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 NYC</a:t>
            </a:r>
          </a:p>
        </p:txBody>
      </p:sp>
      <p:sp>
        <p:nvSpPr>
          <p:cNvPr id="13" name="TextBox 12"/>
          <p:cNvSpPr txBox="1"/>
          <p:nvPr/>
        </p:nvSpPr>
        <p:spPr>
          <a:xfrm>
            <a:off x="6521398" y="5147130"/>
            <a:ext cx="3240760"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 NYC</a:t>
            </a:r>
          </a:p>
        </p:txBody>
      </p:sp>
      <p:sp>
        <p:nvSpPr>
          <p:cNvPr id="14" name="TextBox 13"/>
          <p:cNvSpPr txBox="1"/>
          <p:nvPr/>
        </p:nvSpPr>
        <p:spPr>
          <a:xfrm>
            <a:off x="4887592" y="2830972"/>
            <a:ext cx="2092991" cy="461665"/>
          </a:xfrm>
          <a:prstGeom prst="rect">
            <a:avLst/>
          </a:prstGeom>
          <a:noFill/>
        </p:spPr>
        <p:txBody>
          <a:bodyPr wrap="none" rtlCol="0">
            <a:spAutoFit/>
          </a:bodyPr>
          <a:lstStyle/>
          <a:p>
            <a:pPr algn="ctr"/>
            <a:r>
              <a:rPr lang="en-US" sz="2400" dirty="0"/>
              <a:t>joint work with</a:t>
            </a:r>
          </a:p>
        </p:txBody>
      </p:sp>
      <p:sp>
        <p:nvSpPr>
          <p:cNvPr id="12" name="TextBox 11"/>
          <p:cNvSpPr txBox="1"/>
          <p:nvPr/>
        </p:nvSpPr>
        <p:spPr>
          <a:xfrm>
            <a:off x="3948305" y="6266390"/>
            <a:ext cx="4309969" cy="430887"/>
          </a:xfrm>
          <a:prstGeom prst="rect">
            <a:avLst/>
          </a:prstGeom>
          <a:noFill/>
        </p:spPr>
        <p:txBody>
          <a:bodyPr wrap="none" rtlCol="0">
            <a:spAutoFit/>
          </a:bodyPr>
          <a:lstStyle/>
          <a:p>
            <a:pPr algn="ctr"/>
            <a:r>
              <a:rPr lang="en-US" sz="2200" dirty="0"/>
              <a:t>Appeared In ACM EC’14 and JAIR’16</a:t>
            </a:r>
          </a:p>
        </p:txBody>
      </p:sp>
    </p:spTree>
    <p:extLst>
      <p:ext uri="{BB962C8B-B14F-4D97-AF65-F5344CB8AC3E}">
        <p14:creationId xmlns:p14="http://schemas.microsoft.com/office/powerpoint/2010/main" val="35065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7D65-4FD0-A648-8CDF-2424EB6ED22C}"/>
              </a:ext>
            </a:extLst>
          </p:cNvPr>
          <p:cNvSpPr>
            <a:spLocks noGrp="1"/>
          </p:cNvSpPr>
          <p:nvPr>
            <p:ph type="title"/>
          </p:nvPr>
        </p:nvSpPr>
        <p:spPr/>
        <p:txBody>
          <a:bodyPr/>
          <a:lstStyle/>
          <a:p>
            <a:r>
              <a:rPr lang="en-US" dirty="0"/>
              <a:t>Adaptive Contract Design as </a:t>
            </a:r>
            <a:br>
              <a:rPr lang="en-US" dirty="0"/>
            </a:br>
            <a:r>
              <a:rPr lang="en-US" dirty="0"/>
              <a:t>A Machine Learning Problem</a:t>
            </a:r>
          </a:p>
        </p:txBody>
      </p:sp>
      <p:sp>
        <p:nvSpPr>
          <p:cNvPr id="3" name="Content Placeholder 2">
            <a:extLst>
              <a:ext uri="{FF2B5EF4-FFF2-40B4-BE49-F238E27FC236}">
                <a16:creationId xmlns:a16="http://schemas.microsoft.com/office/drawing/2014/main" id="{6CF3BCD1-88F6-2E4E-B165-4F1E87A57C4B}"/>
              </a:ext>
            </a:extLst>
          </p:cNvPr>
          <p:cNvSpPr>
            <a:spLocks noGrp="1"/>
          </p:cNvSpPr>
          <p:nvPr>
            <p:ph idx="1"/>
          </p:nvPr>
        </p:nvSpPr>
        <p:spPr>
          <a:xfrm>
            <a:off x="838200" y="1825625"/>
            <a:ext cx="10515600" cy="4868790"/>
          </a:xfrm>
        </p:spPr>
        <p:txBody>
          <a:bodyPr>
            <a:normAutofit lnSpcReduction="10000"/>
          </a:bodyPr>
          <a:lstStyle/>
          <a:p>
            <a:r>
              <a:rPr lang="en-US" dirty="0"/>
              <a:t>At each time step</a:t>
            </a:r>
          </a:p>
          <a:p>
            <a:pPr lvl="1"/>
            <a:r>
              <a:rPr lang="en-US" dirty="0"/>
              <a:t>the requester posts a contract</a:t>
            </a:r>
          </a:p>
          <a:p>
            <a:pPr lvl="1"/>
            <a:r>
              <a:rPr lang="en-US" dirty="0"/>
              <a:t>a worker completes the task and returns the result</a:t>
            </a:r>
          </a:p>
          <a:p>
            <a:pPr lvl="1"/>
            <a:r>
              <a:rPr lang="en-US" dirty="0"/>
              <a:t>the requester observes the result and updates the contract</a:t>
            </a:r>
          </a:p>
          <a:p>
            <a:pPr lvl="1"/>
            <a:endParaRPr lang="en-US" sz="1200" dirty="0"/>
          </a:p>
          <a:p>
            <a:r>
              <a:rPr lang="en-US" dirty="0"/>
              <a:t>An online learning problem (</a:t>
            </a:r>
            <a:r>
              <a:rPr lang="en-US" dirty="0">
                <a:solidFill>
                  <a:srgbClr val="00B050"/>
                </a:solidFill>
              </a:rPr>
              <a:t>bandit learning</a:t>
            </a:r>
            <a:r>
              <a:rPr lang="en-US" dirty="0"/>
              <a:t>)</a:t>
            </a:r>
          </a:p>
          <a:p>
            <a:pPr lvl="1"/>
            <a:r>
              <a:rPr lang="en-US" dirty="0"/>
              <a:t>exploring the payoff of each contract</a:t>
            </a:r>
          </a:p>
          <a:p>
            <a:pPr lvl="1"/>
            <a:r>
              <a:rPr lang="en-US" dirty="0"/>
              <a:t>exploiting the optimal contract</a:t>
            </a:r>
          </a:p>
          <a:p>
            <a:pPr lvl="1"/>
            <a:r>
              <a:rPr lang="en-US" dirty="0">
                <a:solidFill>
                  <a:srgbClr val="008000"/>
                </a:solidFill>
              </a:rPr>
              <a:t>exploration/exploitation tradeoff</a:t>
            </a:r>
          </a:p>
          <a:p>
            <a:pPr lvl="1"/>
            <a:endParaRPr lang="en-US" sz="1200" dirty="0"/>
          </a:p>
          <a:p>
            <a:r>
              <a:rPr lang="en-US" dirty="0"/>
              <a:t>Challenge:</a:t>
            </a:r>
          </a:p>
          <a:p>
            <a:pPr lvl="1"/>
            <a:r>
              <a:rPr lang="en-US" dirty="0"/>
              <a:t>An infinite number of possible contracts (arms)!</a:t>
            </a:r>
          </a:p>
          <a:p>
            <a:pPr lvl="1"/>
            <a:r>
              <a:rPr lang="en-US" dirty="0">
                <a:solidFill>
                  <a:srgbClr val="008000"/>
                </a:solidFill>
              </a:rPr>
              <a:t>Bandits with infinitely many arms</a:t>
            </a:r>
            <a:endParaRPr lang="en-US" dirty="0"/>
          </a:p>
        </p:txBody>
      </p:sp>
      <p:pic>
        <p:nvPicPr>
          <p:cNvPr id="4" name="Picture 3">
            <a:extLst>
              <a:ext uri="{FF2B5EF4-FFF2-40B4-BE49-F238E27FC236}">
                <a16:creationId xmlns:a16="http://schemas.microsoft.com/office/drawing/2014/main" id="{2515A2B8-B158-8E4F-AE68-7236637C5F83}"/>
              </a:ext>
            </a:extLst>
          </p:cNvPr>
          <p:cNvPicPr>
            <a:picLocks noChangeAspect="1"/>
          </p:cNvPicPr>
          <p:nvPr/>
        </p:nvPicPr>
        <p:blipFill>
          <a:blip r:embed="rId2"/>
          <a:stretch>
            <a:fillRect/>
          </a:stretch>
        </p:blipFill>
        <p:spPr>
          <a:xfrm>
            <a:off x="8276437" y="3714735"/>
            <a:ext cx="3351765" cy="2778139"/>
          </a:xfrm>
          <a:prstGeom prst="rect">
            <a:avLst/>
          </a:prstGeom>
        </p:spPr>
      </p:pic>
    </p:spTree>
    <p:extLst>
      <p:ext uri="{BB962C8B-B14F-4D97-AF65-F5344CB8AC3E}">
        <p14:creationId xmlns:p14="http://schemas.microsoft.com/office/powerpoint/2010/main" val="904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368C-F364-F843-BB11-348674F401FD}"/>
              </a:ext>
            </a:extLst>
          </p:cNvPr>
          <p:cNvSpPr>
            <a:spLocks noGrp="1"/>
          </p:cNvSpPr>
          <p:nvPr>
            <p:ph type="title"/>
          </p:nvPr>
        </p:nvSpPr>
        <p:spPr/>
        <p:txBody>
          <a:bodyPr/>
          <a:lstStyle/>
          <a:p>
            <a:r>
              <a:rPr lang="en-US" dirty="0"/>
              <a:t>Dealing with Infinitely Many Contracts</a:t>
            </a:r>
          </a:p>
        </p:txBody>
      </p:sp>
      <p:sp>
        <p:nvSpPr>
          <p:cNvPr id="3" name="Content Placeholder 2">
            <a:extLst>
              <a:ext uri="{FF2B5EF4-FFF2-40B4-BE49-F238E27FC236}">
                <a16:creationId xmlns:a16="http://schemas.microsoft.com/office/drawing/2014/main" id="{9CE718C9-D8BB-C84B-9EE4-2100A72D1062}"/>
              </a:ext>
            </a:extLst>
          </p:cNvPr>
          <p:cNvSpPr>
            <a:spLocks noGrp="1"/>
          </p:cNvSpPr>
          <p:nvPr>
            <p:ph idx="1"/>
          </p:nvPr>
        </p:nvSpPr>
        <p:spPr>
          <a:xfrm>
            <a:off x="838200" y="1825625"/>
            <a:ext cx="9790651" cy="4351338"/>
          </a:xfrm>
        </p:spPr>
        <p:txBody>
          <a:bodyPr/>
          <a:lstStyle/>
          <a:p>
            <a:r>
              <a:rPr lang="en-US" dirty="0"/>
              <a:t>Make assumptions on worker behavior</a:t>
            </a:r>
            <a:endParaRPr lang="en-US" dirty="0">
              <a:solidFill>
                <a:srgbClr val="008000"/>
              </a:solidFill>
            </a:endParaRPr>
          </a:p>
          <a:p>
            <a:pPr lvl="1"/>
            <a:r>
              <a:rPr lang="en-US" dirty="0">
                <a:solidFill>
                  <a:srgbClr val="000000"/>
                </a:solidFill>
              </a:rPr>
              <a:t>Workers are </a:t>
            </a:r>
            <a:r>
              <a:rPr lang="en-US" b="1" dirty="0">
                <a:solidFill>
                  <a:srgbClr val="008000"/>
                </a:solidFill>
              </a:rPr>
              <a:t>rational</a:t>
            </a:r>
            <a:r>
              <a:rPr lang="en-US" dirty="0"/>
              <a:t>: workers exert effort that maximizes their </a:t>
            </a:r>
            <a:r>
              <a:rPr lang="is-IS" dirty="0"/>
              <a:t>payments minus costs</a:t>
            </a:r>
          </a:p>
          <a:p>
            <a:pPr lvl="1"/>
            <a:r>
              <a:rPr lang="en-US" dirty="0"/>
              <a:t>Workers are </a:t>
            </a:r>
            <a:r>
              <a:rPr lang="en-US" b="1" dirty="0">
                <a:solidFill>
                  <a:srgbClr val="008000"/>
                </a:solidFill>
              </a:rPr>
              <a:t>myopic</a:t>
            </a:r>
            <a:r>
              <a:rPr lang="en-US" dirty="0">
                <a:solidFill>
                  <a:srgbClr val="000000"/>
                </a:solidFill>
              </a:rPr>
              <a:t>: worker arrive only once and/or won’t try to “game” the system</a:t>
            </a:r>
            <a:endParaRPr lang="is-IS" dirty="0">
              <a:solidFill>
                <a:srgbClr val="000000"/>
              </a:solidFill>
            </a:endParaRPr>
          </a:p>
          <a:p>
            <a:endParaRPr lang="is-IS" dirty="0"/>
          </a:p>
          <a:p>
            <a:r>
              <a:rPr lang="is-IS" dirty="0"/>
              <a:t>When posting a PBP (performance-based payments), we learn the payoffs of the </a:t>
            </a:r>
            <a:r>
              <a:rPr lang="is-IS" dirty="0">
                <a:solidFill>
                  <a:srgbClr val="0000FF"/>
                </a:solidFill>
              </a:rPr>
              <a:t>posted payment </a:t>
            </a:r>
            <a:r>
              <a:rPr lang="is-IS" dirty="0"/>
              <a:t>and </a:t>
            </a:r>
            <a:r>
              <a:rPr lang="is-IS" dirty="0">
                <a:solidFill>
                  <a:srgbClr val="0000FF"/>
                </a:solidFill>
              </a:rPr>
              <a:t>similar payments</a:t>
            </a:r>
          </a:p>
          <a:p>
            <a:endParaRPr lang="en-US" dirty="0"/>
          </a:p>
        </p:txBody>
      </p:sp>
    </p:spTree>
    <p:extLst>
      <p:ext uri="{BB962C8B-B14F-4D97-AF65-F5344CB8AC3E}">
        <p14:creationId xmlns:p14="http://schemas.microsoft.com/office/powerpoint/2010/main" val="368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69B7-9C22-1948-B6EC-D434744AD208}"/>
              </a:ext>
            </a:extLst>
          </p:cNvPr>
          <p:cNvSpPr>
            <a:spLocks noGrp="1"/>
          </p:cNvSpPr>
          <p:nvPr>
            <p:ph type="title"/>
          </p:nvPr>
        </p:nvSpPr>
        <p:spPr/>
        <p:txBody>
          <a:bodyPr/>
          <a:lstStyle/>
          <a:p>
            <a:r>
              <a:rPr lang="en-US" dirty="0"/>
              <a:t>Algorithm and Result</a:t>
            </a:r>
          </a:p>
        </p:txBody>
      </p:sp>
      <p:sp>
        <p:nvSpPr>
          <p:cNvPr id="3" name="Content Placeholder 2">
            <a:extLst>
              <a:ext uri="{FF2B5EF4-FFF2-40B4-BE49-F238E27FC236}">
                <a16:creationId xmlns:a16="http://schemas.microsoft.com/office/drawing/2014/main" id="{C2958141-E133-F447-B1E5-1691E178E1D5}"/>
              </a:ext>
            </a:extLst>
          </p:cNvPr>
          <p:cNvSpPr>
            <a:spLocks noGrp="1"/>
          </p:cNvSpPr>
          <p:nvPr>
            <p:ph idx="1"/>
          </p:nvPr>
        </p:nvSpPr>
        <p:spPr/>
        <p:txBody>
          <a:bodyPr/>
          <a:lstStyle/>
          <a:p>
            <a:r>
              <a:rPr lang="en-US" dirty="0"/>
              <a:t>Agnostic Zooming Algorithm: </a:t>
            </a:r>
          </a:p>
          <a:p>
            <a:pPr lvl="1"/>
            <a:r>
              <a:rPr lang="en-US" dirty="0"/>
              <a:t>Adaptively refine the search space and “zoom in” into more promising regions of PBPs</a:t>
            </a:r>
          </a:p>
          <a:p>
            <a:pPr lvl="1"/>
            <a:endParaRPr lang="en-US" dirty="0"/>
          </a:p>
          <a:p>
            <a:r>
              <a:rPr lang="en-US" dirty="0"/>
              <a:t>Main theorem</a:t>
            </a:r>
            <a:br>
              <a:rPr lang="en-US" dirty="0"/>
            </a:br>
            <a:r>
              <a:rPr lang="en-US" dirty="0">
                <a:solidFill>
                  <a:srgbClr val="000000"/>
                </a:solidFill>
              </a:rPr>
              <a:t>If workers are rational and myopic, </a:t>
            </a:r>
            <a:br>
              <a:rPr lang="en-US" dirty="0">
                <a:solidFill>
                  <a:srgbClr val="000000"/>
                </a:solidFill>
              </a:rPr>
            </a:br>
            <a:r>
              <a:rPr lang="en-US" dirty="0">
                <a:solidFill>
                  <a:srgbClr val="000000"/>
                </a:solidFill>
              </a:rPr>
              <a:t>we can learn the optimal payment efficiently!</a:t>
            </a:r>
          </a:p>
          <a:p>
            <a:endParaRPr lang="en-US" dirty="0"/>
          </a:p>
        </p:txBody>
      </p:sp>
      <p:sp>
        <p:nvSpPr>
          <p:cNvPr id="4" name="Rounded Rectangle 3">
            <a:extLst>
              <a:ext uri="{FF2B5EF4-FFF2-40B4-BE49-F238E27FC236}">
                <a16:creationId xmlns:a16="http://schemas.microsoft.com/office/drawing/2014/main" id="{6C179BA9-2B6D-6B41-9B8C-DC3426ADF867}"/>
              </a:ext>
            </a:extLst>
          </p:cNvPr>
          <p:cNvSpPr/>
          <p:nvPr/>
        </p:nvSpPr>
        <p:spPr>
          <a:xfrm>
            <a:off x="1371217" y="3842954"/>
            <a:ext cx="4828248" cy="44382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3">
            <a:extLst>
              <a:ext uri="{FF2B5EF4-FFF2-40B4-BE49-F238E27FC236}">
                <a16:creationId xmlns:a16="http://schemas.microsoft.com/office/drawing/2014/main" id="{306C89CF-9290-F04A-B751-07EDC12C8670}"/>
              </a:ext>
            </a:extLst>
          </p:cNvPr>
          <p:cNvGraphicFramePr>
            <a:graphicFrameLocks noChangeAspect="1"/>
          </p:cNvGraphicFramePr>
          <p:nvPr>
            <p:extLst>
              <p:ext uri="{D42A27DB-BD31-4B8C-83A1-F6EECF244321}">
                <p14:modId xmlns:p14="http://schemas.microsoft.com/office/powerpoint/2010/main" val="4027070042"/>
              </p:ext>
            </p:extLst>
          </p:nvPr>
        </p:nvGraphicFramePr>
        <p:xfrm>
          <a:off x="1436594" y="4945203"/>
          <a:ext cx="7413625" cy="1358900"/>
        </p:xfrm>
        <a:graphic>
          <a:graphicData uri="http://schemas.openxmlformats.org/presentationml/2006/ole">
            <mc:AlternateContent xmlns:mc="http://schemas.openxmlformats.org/markup-compatibility/2006">
              <mc:Choice xmlns:v="urn:schemas-microsoft-com:vml" Requires="v">
                <p:oleObj name="Equation" r:id="rId2" imgW="3835400" imgH="685800" progId="Equation.3">
                  <p:embed/>
                </p:oleObj>
              </mc:Choice>
              <mc:Fallback>
                <p:oleObj name="Equation" r:id="rId2" imgW="3835400" imgH="685800" progId="Equation.3">
                  <p:embed/>
                  <p:pic>
                    <p:nvPicPr>
                      <p:cNvPr id="7" name="Object 3"/>
                      <p:cNvPicPr>
                        <a:picLocks noChangeAspect="1" noChangeArrowheads="1"/>
                      </p:cNvPicPr>
                      <p:nvPr/>
                    </p:nvPicPr>
                    <p:blipFill>
                      <a:blip r:embed="rId3"/>
                      <a:srcRect/>
                      <a:stretch>
                        <a:fillRect/>
                      </a:stretch>
                    </p:blipFill>
                    <p:spPr bwMode="auto">
                      <a:xfrm>
                        <a:off x="1436594" y="4945203"/>
                        <a:ext cx="7413625" cy="1358900"/>
                      </a:xfrm>
                      <a:prstGeom prst="rect">
                        <a:avLst/>
                      </a:prstGeom>
                      <a:noFill/>
                      <a:ln>
                        <a:solidFill>
                          <a:schemeClr val="tx1"/>
                        </a:solidFill>
                      </a:ln>
                    </p:spPr>
                  </p:pic>
                </p:oleObj>
              </mc:Fallback>
            </mc:AlternateContent>
          </a:graphicData>
        </a:graphic>
      </p:graphicFrame>
      <p:sp>
        <p:nvSpPr>
          <p:cNvPr id="6" name="Rectangle 5">
            <a:extLst>
              <a:ext uri="{FF2B5EF4-FFF2-40B4-BE49-F238E27FC236}">
                <a16:creationId xmlns:a16="http://schemas.microsoft.com/office/drawing/2014/main" id="{BE7E5A0E-5F6F-C64A-99B4-896357568757}"/>
              </a:ext>
            </a:extLst>
          </p:cNvPr>
          <p:cNvSpPr/>
          <p:nvPr/>
        </p:nvSpPr>
        <p:spPr>
          <a:xfrm>
            <a:off x="1832390" y="5900910"/>
            <a:ext cx="1189502" cy="3509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9066EE-C63D-A548-B193-DB845BE37A28}"/>
              </a:ext>
            </a:extLst>
          </p:cNvPr>
          <p:cNvPicPr>
            <a:picLocks noChangeAspect="1"/>
          </p:cNvPicPr>
          <p:nvPr/>
        </p:nvPicPr>
        <p:blipFill>
          <a:blip r:embed="rId4"/>
          <a:stretch>
            <a:fillRect/>
          </a:stretch>
        </p:blipFill>
        <p:spPr>
          <a:xfrm>
            <a:off x="8995086" y="-76387"/>
            <a:ext cx="2358714" cy="2361781"/>
          </a:xfrm>
          <a:prstGeom prst="rect">
            <a:avLst/>
          </a:prstGeom>
        </p:spPr>
      </p:pic>
    </p:spTree>
    <p:extLst>
      <p:ext uri="{BB962C8B-B14F-4D97-AF65-F5344CB8AC3E}">
        <p14:creationId xmlns:p14="http://schemas.microsoft.com/office/powerpoint/2010/main" val="10667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6820-715B-8645-9BF4-B784767FE71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184CD45-22AB-BB4D-A142-6FC4273FCB31}"/>
              </a:ext>
            </a:extLst>
          </p:cNvPr>
          <p:cNvSpPr>
            <a:spLocks noGrp="1"/>
          </p:cNvSpPr>
          <p:nvPr>
            <p:ph idx="1"/>
          </p:nvPr>
        </p:nvSpPr>
        <p:spPr>
          <a:xfrm>
            <a:off x="838200" y="1825625"/>
            <a:ext cx="10515600" cy="4801678"/>
          </a:xfrm>
        </p:spPr>
        <p:txBody>
          <a:bodyPr>
            <a:normAutofit/>
          </a:bodyPr>
          <a:lstStyle/>
          <a:p>
            <a:r>
              <a:rPr lang="en-US" dirty="0"/>
              <a:t>The two main assumptions made in this paper</a:t>
            </a:r>
          </a:p>
          <a:p>
            <a:pPr lvl="1"/>
            <a:r>
              <a:rPr lang="en-US" dirty="0"/>
              <a:t>Rational: crowd workers want to maximize their payments minus cost</a:t>
            </a:r>
          </a:p>
          <a:p>
            <a:pPr lvl="1"/>
            <a:r>
              <a:rPr lang="en-US" dirty="0"/>
              <a:t>Myopic: crowd workers only care about the payoff “now” at this round</a:t>
            </a:r>
          </a:p>
          <a:p>
            <a:endParaRPr lang="en-US" dirty="0"/>
          </a:p>
          <a:p>
            <a:r>
              <a:rPr lang="en-US" dirty="0"/>
              <a:t>How comfortable are you with these two assumptions? What are the example scenarios these assumptions break? How can you examine empirically that these assumptions hold or not? Are there alternatives for the modeling choices?</a:t>
            </a:r>
          </a:p>
          <a:p>
            <a:endParaRPr lang="en-US" dirty="0"/>
          </a:p>
          <a:p>
            <a:r>
              <a:rPr lang="en-US" dirty="0"/>
              <a:t>Are there other implicit/explicit assumptions out these?</a:t>
            </a:r>
          </a:p>
        </p:txBody>
      </p:sp>
    </p:spTree>
    <p:extLst>
      <p:ext uri="{BB962C8B-B14F-4D97-AF65-F5344CB8AC3E}">
        <p14:creationId xmlns:p14="http://schemas.microsoft.com/office/powerpoint/2010/main" val="277504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99BF-34F8-C641-B392-E53287BD4460}"/>
              </a:ext>
            </a:extLst>
          </p:cNvPr>
          <p:cNvSpPr>
            <a:spLocks noGrp="1"/>
          </p:cNvSpPr>
          <p:nvPr>
            <p:ph type="title"/>
          </p:nvPr>
        </p:nvSpPr>
        <p:spPr/>
        <p:txBody>
          <a:bodyPr/>
          <a:lstStyle/>
          <a:p>
            <a:r>
              <a:rPr lang="en-US" dirty="0"/>
              <a:t>Anchoring effect:</a:t>
            </a:r>
            <a:br>
              <a:rPr lang="en-US" dirty="0"/>
            </a:br>
            <a:r>
              <a:rPr lang="en-US" dirty="0"/>
              <a:t>Workers’ Perceptions of Fair Payments</a:t>
            </a:r>
          </a:p>
        </p:txBody>
      </p:sp>
      <p:sp>
        <p:nvSpPr>
          <p:cNvPr id="3" name="Content Placeholder 2">
            <a:extLst>
              <a:ext uri="{FF2B5EF4-FFF2-40B4-BE49-F238E27FC236}">
                <a16:creationId xmlns:a16="http://schemas.microsoft.com/office/drawing/2014/main" id="{C1FA0B8C-87CF-5243-B4B9-C9DD8F33F204}"/>
              </a:ext>
            </a:extLst>
          </p:cNvPr>
          <p:cNvSpPr>
            <a:spLocks noGrp="1"/>
          </p:cNvSpPr>
          <p:nvPr>
            <p:ph idx="1"/>
          </p:nvPr>
        </p:nvSpPr>
        <p:spPr>
          <a:xfrm>
            <a:off x="838200" y="1825625"/>
            <a:ext cx="11000874" cy="4351338"/>
          </a:xfrm>
        </p:spPr>
        <p:txBody>
          <a:bodyPr/>
          <a:lstStyle/>
          <a:p>
            <a:r>
              <a:rPr lang="en-US" dirty="0"/>
              <a:t>When asked how much do they think the payment should be after tasks</a:t>
            </a:r>
          </a:p>
          <a:p>
            <a:pPr lvl="1"/>
            <a:endParaRPr lang="en-US" dirty="0"/>
          </a:p>
        </p:txBody>
      </p:sp>
      <p:pic>
        <p:nvPicPr>
          <p:cNvPr id="5" name="Picture 4">
            <a:extLst>
              <a:ext uri="{FF2B5EF4-FFF2-40B4-BE49-F238E27FC236}">
                <a16:creationId xmlns:a16="http://schemas.microsoft.com/office/drawing/2014/main" id="{B01EC8F5-49EE-D340-8265-E47392FA8D37}"/>
              </a:ext>
            </a:extLst>
          </p:cNvPr>
          <p:cNvPicPr>
            <a:picLocks noChangeAspect="1"/>
          </p:cNvPicPr>
          <p:nvPr/>
        </p:nvPicPr>
        <p:blipFill>
          <a:blip r:embed="rId3"/>
          <a:stretch>
            <a:fillRect/>
          </a:stretch>
        </p:blipFill>
        <p:spPr>
          <a:xfrm>
            <a:off x="1643560" y="2449398"/>
            <a:ext cx="3898000" cy="3019679"/>
          </a:xfrm>
          <a:prstGeom prst="rect">
            <a:avLst/>
          </a:prstGeom>
        </p:spPr>
      </p:pic>
      <p:sp>
        <p:nvSpPr>
          <p:cNvPr id="6" name="TextBox 5">
            <a:extLst>
              <a:ext uri="{FF2B5EF4-FFF2-40B4-BE49-F238E27FC236}">
                <a16:creationId xmlns:a16="http://schemas.microsoft.com/office/drawing/2014/main" id="{DE6D8AB0-36B7-2748-AEB7-1B596B8C2560}"/>
              </a:ext>
            </a:extLst>
          </p:cNvPr>
          <p:cNvSpPr txBox="1"/>
          <p:nvPr/>
        </p:nvSpPr>
        <p:spPr>
          <a:xfrm>
            <a:off x="3682866" y="5604014"/>
            <a:ext cx="8087259" cy="707886"/>
          </a:xfrm>
          <a:prstGeom prst="rect">
            <a:avLst/>
          </a:prstGeom>
          <a:noFill/>
        </p:spPr>
        <p:txBody>
          <a:bodyPr wrap="square" rtlCol="0">
            <a:spAutoFit/>
          </a:bodyPr>
          <a:lstStyle/>
          <a:p>
            <a:r>
              <a:rPr lang="en-US" sz="2000" dirty="0"/>
              <a:t>X-axis: the payment they receive</a:t>
            </a:r>
          </a:p>
          <a:p>
            <a:r>
              <a:rPr lang="en-US" sz="2000" dirty="0"/>
              <a:t>Y-axis: the payment they think it should be</a:t>
            </a:r>
          </a:p>
        </p:txBody>
      </p:sp>
      <p:sp>
        <p:nvSpPr>
          <p:cNvPr id="7" name="Rectangle 6">
            <a:extLst>
              <a:ext uri="{FF2B5EF4-FFF2-40B4-BE49-F238E27FC236}">
                <a16:creationId xmlns:a16="http://schemas.microsoft.com/office/drawing/2014/main" id="{6A0D136C-CF8D-2B4A-8A6A-77BE02920B3B}"/>
              </a:ext>
            </a:extLst>
          </p:cNvPr>
          <p:cNvSpPr/>
          <p:nvPr/>
        </p:nvSpPr>
        <p:spPr>
          <a:xfrm>
            <a:off x="1435768" y="6447711"/>
            <a:ext cx="9320463" cy="369332"/>
          </a:xfrm>
          <a:prstGeom prst="rect">
            <a:avLst/>
          </a:prstGeom>
        </p:spPr>
        <p:txBody>
          <a:bodyPr wrap="square">
            <a:spAutoFit/>
          </a:bodyPr>
          <a:lstStyle/>
          <a:p>
            <a:r>
              <a:rPr lang="en-US" dirty="0"/>
              <a:t>Financial Incentives and the "Performance of Crowds”. Mason and Watts. HCOMP 2009.</a:t>
            </a:r>
          </a:p>
        </p:txBody>
      </p:sp>
      <p:pic>
        <p:nvPicPr>
          <p:cNvPr id="4" name="Picture 3">
            <a:extLst>
              <a:ext uri="{FF2B5EF4-FFF2-40B4-BE49-F238E27FC236}">
                <a16:creationId xmlns:a16="http://schemas.microsoft.com/office/drawing/2014/main" id="{8EA02FDA-79F8-F849-84EE-9413A5CF2A4E}"/>
              </a:ext>
            </a:extLst>
          </p:cNvPr>
          <p:cNvPicPr>
            <a:picLocks noChangeAspect="1"/>
          </p:cNvPicPr>
          <p:nvPr/>
        </p:nvPicPr>
        <p:blipFill>
          <a:blip r:embed="rId4"/>
          <a:stretch>
            <a:fillRect/>
          </a:stretch>
        </p:blipFill>
        <p:spPr>
          <a:xfrm>
            <a:off x="5998367" y="2472889"/>
            <a:ext cx="4368042" cy="3084167"/>
          </a:xfrm>
          <a:prstGeom prst="rect">
            <a:avLst/>
          </a:prstGeom>
        </p:spPr>
      </p:pic>
    </p:spTree>
    <p:extLst>
      <p:ext uri="{BB962C8B-B14F-4D97-AF65-F5344CB8AC3E}">
        <p14:creationId xmlns:p14="http://schemas.microsoft.com/office/powerpoint/2010/main" val="41586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Assignments</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Assignment 2: Due this Friday</a:t>
            </a:r>
          </a:p>
          <a:p>
            <a:r>
              <a:rPr lang="en-US" dirty="0"/>
              <a:t>Assignment 3: Due </a:t>
            </a:r>
            <a:r>
              <a:rPr lang="en-US" strike="sngStrike" dirty="0"/>
              <a:t>Oct 13 (Wed) </a:t>
            </a:r>
            <a:r>
              <a:rPr lang="en-US" dirty="0"/>
              <a:t> Oct 17 (Monday)</a:t>
            </a:r>
          </a:p>
          <a:p>
            <a:pPr lvl="1"/>
            <a:r>
              <a:rPr lang="en-US" dirty="0"/>
              <a:t>In observation of the fall break</a:t>
            </a:r>
          </a:p>
          <a:p>
            <a:endParaRPr lang="en-US" dirty="0"/>
          </a:p>
          <a:p>
            <a:r>
              <a:rPr lang="en-US" dirty="0"/>
              <a:t>You are encouraged to discuss with others</a:t>
            </a:r>
          </a:p>
          <a:p>
            <a:pPr lvl="1"/>
            <a:r>
              <a:rPr lang="en-US" dirty="0"/>
              <a:t>However, you </a:t>
            </a:r>
            <a:r>
              <a:rPr lang="en-US" b="1" dirty="0">
                <a:solidFill>
                  <a:srgbClr val="C00000"/>
                </a:solidFill>
              </a:rPr>
              <a:t>MUST</a:t>
            </a:r>
            <a:r>
              <a:rPr lang="en-US" dirty="0"/>
              <a:t> write down the solution entirely on your own</a:t>
            </a:r>
          </a:p>
          <a:p>
            <a:pPr lvl="1"/>
            <a:endParaRPr lang="en-US" dirty="0"/>
          </a:p>
        </p:txBody>
      </p:sp>
    </p:spTree>
    <p:extLst>
      <p:ext uri="{BB962C8B-B14F-4D97-AF65-F5344CB8AC3E}">
        <p14:creationId xmlns:p14="http://schemas.microsoft.com/office/powerpoint/2010/main" val="308850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3189" y="251031"/>
            <a:ext cx="11034584" cy="1470025"/>
          </a:xfrm>
        </p:spPr>
        <p:txBody>
          <a:bodyPr>
            <a:normAutofit fontScale="90000"/>
          </a:bodyPr>
          <a:lstStyle/>
          <a:p>
            <a:r>
              <a:rPr lang="en-US" dirty="0"/>
              <a:t>Incentivizing High Quality </a:t>
            </a:r>
            <a:r>
              <a:rPr lang="en-US" dirty="0" err="1"/>
              <a:t>Crowdwork</a:t>
            </a:r>
            <a:endParaRPr lang="en-US" dirty="0"/>
          </a:p>
        </p:txBody>
      </p:sp>
      <p:pic>
        <p:nvPicPr>
          <p:cNvPr id="8" name="Picture 7"/>
          <p:cNvPicPr>
            <a:picLocks noChangeAspect="1"/>
          </p:cNvPicPr>
          <p:nvPr/>
        </p:nvPicPr>
        <p:blipFill>
          <a:blip r:embed="rId2"/>
          <a:stretch>
            <a:fillRect/>
          </a:stretch>
        </p:blipFill>
        <p:spPr>
          <a:xfrm>
            <a:off x="2700626" y="3143688"/>
            <a:ext cx="1371600" cy="1752600"/>
          </a:xfrm>
          <a:prstGeom prst="rect">
            <a:avLst/>
          </a:prstGeom>
        </p:spPr>
      </p:pic>
      <p:pic>
        <p:nvPicPr>
          <p:cNvPr id="9" name="Picture 8"/>
          <p:cNvPicPr>
            <a:picLocks noChangeAspect="1"/>
          </p:cNvPicPr>
          <p:nvPr/>
        </p:nvPicPr>
        <p:blipFill>
          <a:blip r:embed="rId3"/>
          <a:stretch>
            <a:fillRect/>
          </a:stretch>
        </p:blipFill>
        <p:spPr>
          <a:xfrm>
            <a:off x="5450964" y="3143688"/>
            <a:ext cx="1371600" cy="1752600"/>
          </a:xfrm>
          <a:prstGeom prst="rect">
            <a:avLst/>
          </a:prstGeom>
        </p:spPr>
      </p:pic>
      <p:pic>
        <p:nvPicPr>
          <p:cNvPr id="10" name="Picture 9"/>
          <p:cNvPicPr>
            <a:picLocks noChangeAspect="1"/>
          </p:cNvPicPr>
          <p:nvPr/>
        </p:nvPicPr>
        <p:blipFill>
          <a:blip r:embed="rId4"/>
          <a:stretch>
            <a:fillRect/>
          </a:stretch>
        </p:blipFill>
        <p:spPr>
          <a:xfrm>
            <a:off x="8213594" y="3143688"/>
            <a:ext cx="1371600" cy="1752600"/>
          </a:xfrm>
          <a:prstGeom prst="rect">
            <a:avLst/>
          </a:prstGeom>
        </p:spPr>
      </p:pic>
      <p:sp>
        <p:nvSpPr>
          <p:cNvPr id="11" name="TextBox 10"/>
          <p:cNvSpPr txBox="1"/>
          <p:nvPr/>
        </p:nvSpPr>
        <p:spPr>
          <a:xfrm>
            <a:off x="2133953" y="4979003"/>
            <a:ext cx="2600291"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a:t>
            </a:r>
          </a:p>
        </p:txBody>
      </p:sp>
      <p:sp>
        <p:nvSpPr>
          <p:cNvPr id="12" name="TextBox 11"/>
          <p:cNvSpPr txBox="1"/>
          <p:nvPr/>
        </p:nvSpPr>
        <p:spPr>
          <a:xfrm>
            <a:off x="4773852" y="4979003"/>
            <a:ext cx="2600291" cy="830997"/>
          </a:xfrm>
          <a:prstGeom prst="rect">
            <a:avLst/>
          </a:prstGeom>
          <a:noFill/>
        </p:spPr>
        <p:txBody>
          <a:bodyPr wrap="none" rtlCol="0">
            <a:spAutoFit/>
          </a:bodyPr>
          <a:lstStyle/>
          <a:p>
            <a:pPr algn="ctr"/>
            <a:r>
              <a:rPr lang="en-US" sz="2400" dirty="0"/>
              <a:t>Sid </a:t>
            </a:r>
            <a:r>
              <a:rPr lang="en-US" sz="2400" dirty="0" err="1"/>
              <a:t>Suri</a:t>
            </a:r>
            <a:endParaRPr lang="en-US" sz="2400" dirty="0"/>
          </a:p>
          <a:p>
            <a:pPr algn="ctr"/>
            <a:r>
              <a:rPr lang="en-US" sz="2400" dirty="0"/>
              <a:t>Microsoft Research</a:t>
            </a:r>
          </a:p>
        </p:txBody>
      </p:sp>
      <p:sp>
        <p:nvSpPr>
          <p:cNvPr id="13" name="TextBox 12"/>
          <p:cNvSpPr txBox="1"/>
          <p:nvPr/>
        </p:nvSpPr>
        <p:spPr>
          <a:xfrm>
            <a:off x="7319725" y="4979003"/>
            <a:ext cx="3199464"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a:t>
            </a:r>
          </a:p>
        </p:txBody>
      </p:sp>
      <p:sp>
        <p:nvSpPr>
          <p:cNvPr id="14" name="TextBox 13"/>
          <p:cNvSpPr txBox="1"/>
          <p:nvPr/>
        </p:nvSpPr>
        <p:spPr>
          <a:xfrm>
            <a:off x="4867130" y="2603139"/>
            <a:ext cx="2092991" cy="461665"/>
          </a:xfrm>
          <a:prstGeom prst="rect">
            <a:avLst/>
          </a:prstGeom>
          <a:noFill/>
        </p:spPr>
        <p:txBody>
          <a:bodyPr wrap="none" rtlCol="0">
            <a:spAutoFit/>
          </a:bodyPr>
          <a:lstStyle/>
          <a:p>
            <a:pPr algn="ctr"/>
            <a:r>
              <a:rPr lang="en-US" sz="2400" dirty="0"/>
              <a:t>joint work with</a:t>
            </a:r>
          </a:p>
        </p:txBody>
      </p:sp>
    </p:spTree>
    <p:extLst>
      <p:ext uri="{BB962C8B-B14F-4D97-AF65-F5344CB8AC3E}">
        <p14:creationId xmlns:p14="http://schemas.microsoft.com/office/powerpoint/2010/main" val="52338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299" y="2352814"/>
            <a:ext cx="10277476" cy="2451095"/>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Are workers really </a:t>
            </a:r>
            <a:r>
              <a:rPr lang="en-US" i="1" dirty="0">
                <a:solidFill>
                  <a:srgbClr val="008000"/>
                </a:solidFill>
              </a:rPr>
              <a:t>rational</a:t>
            </a:r>
            <a:r>
              <a:rPr lang="en-US" dirty="0"/>
              <a:t>?</a:t>
            </a:r>
          </a:p>
          <a:p>
            <a:endParaRPr lang="en-US" dirty="0"/>
          </a:p>
          <a:p>
            <a:r>
              <a:rPr lang="en-US" dirty="0"/>
              <a:t>Goal: Investigate the </a:t>
            </a:r>
            <a:r>
              <a:rPr lang="en-US" b="1" dirty="0">
                <a:solidFill>
                  <a:schemeClr val="accent1"/>
                </a:solidFill>
              </a:rPr>
              <a:t>casual effects </a:t>
            </a:r>
            <a:r>
              <a:rPr lang="en-US" dirty="0"/>
              <a:t>of </a:t>
            </a:r>
            <a:br>
              <a:rPr lang="en-US" dirty="0"/>
            </a:br>
            <a:r>
              <a:rPr lang="en-US" dirty="0">
                <a:solidFill>
                  <a:schemeClr val="accent2"/>
                </a:solidFill>
              </a:rPr>
              <a:t>financial incentives </a:t>
            </a:r>
            <a:r>
              <a:rPr lang="en-US" dirty="0"/>
              <a:t>on the </a:t>
            </a:r>
            <a:r>
              <a:rPr lang="en-US" dirty="0">
                <a:solidFill>
                  <a:schemeClr val="accent2"/>
                </a:solidFill>
              </a:rPr>
              <a:t>quality of </a:t>
            </a:r>
            <a:r>
              <a:rPr lang="en-US" dirty="0" err="1">
                <a:solidFill>
                  <a:schemeClr val="accent2"/>
                </a:solidFill>
              </a:rPr>
              <a:t>crowdwork</a:t>
            </a:r>
            <a:r>
              <a:rPr lang="en-US" dirty="0">
                <a:solidFill>
                  <a:schemeClr val="accent2"/>
                </a:solidFill>
              </a:rPr>
              <a:t>.</a:t>
            </a:r>
          </a:p>
        </p:txBody>
      </p:sp>
    </p:spTree>
    <p:extLst>
      <p:ext uri="{BB962C8B-B14F-4D97-AF65-F5344CB8AC3E}">
        <p14:creationId xmlns:p14="http://schemas.microsoft.com/office/powerpoint/2010/main" val="2917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5515684-7DC1-084D-A596-9FA58360B626}"/>
              </a:ext>
            </a:extLst>
          </p:cNvPr>
          <p:cNvGrpSpPr/>
          <p:nvPr/>
        </p:nvGrpSpPr>
        <p:grpSpPr>
          <a:xfrm>
            <a:off x="838200" y="1925149"/>
            <a:ext cx="8118231" cy="5050082"/>
            <a:chOff x="838200" y="1807918"/>
            <a:chExt cx="8118231" cy="5050082"/>
          </a:xfrm>
        </p:grpSpPr>
        <p:pic>
          <p:nvPicPr>
            <p:cNvPr id="15364" name="Picture 4" descr="Image">
              <a:extLst>
                <a:ext uri="{FF2B5EF4-FFF2-40B4-BE49-F238E27FC236}">
                  <a16:creationId xmlns:a16="http://schemas.microsoft.com/office/drawing/2014/main" id="{8D04561F-EECC-2143-B34C-5B4D87807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31" y="1807918"/>
              <a:ext cx="7558546" cy="489402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94EC5101-521F-D74A-8F8F-90B075F56407}"/>
                </a:ext>
              </a:extLst>
            </p:cNvPr>
            <p:cNvSpPr/>
            <p:nvPr/>
          </p:nvSpPr>
          <p:spPr>
            <a:xfrm>
              <a:off x="838200" y="5263662"/>
              <a:ext cx="8118231" cy="159433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4"/>
                <a:stretch>
                  <a:fillRect l="-241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97925602-8F89-F14B-A3C2-097D15E4298A}"/>
              </a:ext>
            </a:extLst>
          </p:cNvPr>
          <p:cNvSpPr/>
          <p:nvPr/>
        </p:nvSpPr>
        <p:spPr>
          <a:xfrm>
            <a:off x="1164738" y="6178062"/>
            <a:ext cx="5809924" cy="369332"/>
          </a:xfrm>
          <a:prstGeom prst="rect">
            <a:avLst/>
          </a:prstGeom>
        </p:spPr>
        <p:txBody>
          <a:bodyPr wrap="none">
            <a:spAutoFit/>
          </a:bodyPr>
          <a:lstStyle/>
          <a:p>
            <a:r>
              <a:rPr lang="en-US" dirty="0"/>
              <a:t>https://</a:t>
            </a:r>
            <a:r>
              <a:rPr lang="en-US" dirty="0" err="1"/>
              <a:t>twitter.com</a:t>
            </a:r>
            <a:r>
              <a:rPr lang="en-US" dirty="0"/>
              <a:t>/kiabms5/status/1288685777866506240</a:t>
            </a:r>
          </a:p>
        </p:txBody>
      </p:sp>
    </p:spTree>
    <p:extLst>
      <p:ext uri="{BB962C8B-B14F-4D97-AF65-F5344CB8AC3E}">
        <p14:creationId xmlns:p14="http://schemas.microsoft.com/office/powerpoint/2010/main" val="29674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F7A117-037C-6545-A277-A1D5CDA2C8AA}"/>
              </a:ext>
            </a:extLst>
          </p:cNvPr>
          <p:cNvGrpSpPr/>
          <p:nvPr/>
        </p:nvGrpSpPr>
        <p:grpSpPr>
          <a:xfrm>
            <a:off x="1628976" y="1849071"/>
            <a:ext cx="7810299" cy="4511073"/>
            <a:chOff x="1848051" y="2662839"/>
            <a:chExt cx="7576775" cy="4195161"/>
          </a:xfrm>
        </p:grpSpPr>
        <p:pic>
          <p:nvPicPr>
            <p:cNvPr id="5" name="Slide">
              <a:extLst>
                <a:ext uri="{FF2B5EF4-FFF2-40B4-BE49-F238E27FC236}">
                  <a16:creationId xmlns:a16="http://schemas.microsoft.com/office/drawing/2014/main" id="{B81C1BDC-2078-9D41-A786-E2567765C944}"/>
                </a:ext>
              </a:extLst>
            </p:cNvPr>
            <p:cNvPicPr>
              <a:picLocks noChangeAspect="1"/>
            </p:cNvPicPr>
            <p:nvPr/>
          </p:nvPicPr>
          <p:blipFill>
            <a:blip r:embed="rId2"/>
            <a:stretch>
              <a:fillRect/>
            </a:stretch>
          </p:blipFill>
          <p:spPr>
            <a:xfrm>
              <a:off x="1966762" y="2662839"/>
              <a:ext cx="7458064" cy="4195161"/>
            </a:xfrm>
            <a:prstGeom prst="rect">
              <a:avLst/>
            </a:prstGeom>
          </p:spPr>
        </p:pic>
        <p:sp>
          <p:nvSpPr>
            <p:cNvPr id="4" name="Rounded Rectangle 3">
              <a:extLst>
                <a:ext uri="{FF2B5EF4-FFF2-40B4-BE49-F238E27FC236}">
                  <a16:creationId xmlns:a16="http://schemas.microsoft.com/office/drawing/2014/main" id="{475408CA-4613-454A-942C-F6531A55F006}"/>
                </a:ext>
              </a:extLst>
            </p:cNvPr>
            <p:cNvSpPr/>
            <p:nvPr/>
          </p:nvSpPr>
          <p:spPr>
            <a:xfrm>
              <a:off x="1848051" y="2704699"/>
              <a:ext cx="6285296"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CC1F02D0-0037-1B41-95C8-55565C701E20}"/>
                </a:ext>
              </a:extLst>
            </p:cNvPr>
            <p:cNvSpPr/>
            <p:nvPr/>
          </p:nvSpPr>
          <p:spPr>
            <a:xfrm>
              <a:off x="2096703" y="3066849"/>
              <a:ext cx="2196164"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0E37926-9EF8-434A-BD90-08E8AB11ECF0}"/>
              </a:ext>
            </a:extLst>
          </p:cNvPr>
          <p:cNvSpPr>
            <a:spLocks noGrp="1"/>
          </p:cNvSpPr>
          <p:nvPr>
            <p:ph idx="1"/>
          </p:nvPr>
        </p:nvSpPr>
        <p:spPr>
          <a:xfrm>
            <a:off x="838200" y="1849071"/>
            <a:ext cx="10515600" cy="4351338"/>
          </a:xfrm>
        </p:spPr>
        <p:txBody>
          <a:bodyPr/>
          <a:lstStyle/>
          <a:p>
            <a:r>
              <a:rPr lang="en-US" dirty="0"/>
              <a:t>To infer causality (whether A causes B), randomized experiment is the gold solution at the moment</a:t>
            </a:r>
          </a:p>
        </p:txBody>
      </p:sp>
      <p:sp>
        <p:nvSpPr>
          <p:cNvPr id="8" name="TextBox 7">
            <a:extLst>
              <a:ext uri="{FF2B5EF4-FFF2-40B4-BE49-F238E27FC236}">
                <a16:creationId xmlns:a16="http://schemas.microsoft.com/office/drawing/2014/main" id="{63843BEE-9F55-9E42-9E82-94CAFCFCF616}"/>
              </a:ext>
            </a:extLst>
          </p:cNvPr>
          <p:cNvSpPr txBox="1"/>
          <p:nvPr/>
        </p:nvSpPr>
        <p:spPr>
          <a:xfrm>
            <a:off x="1328371" y="6493371"/>
            <a:ext cx="10323403" cy="369332"/>
          </a:xfrm>
          <a:prstGeom prst="rect">
            <a:avLst/>
          </a:prstGeom>
          <a:noFill/>
        </p:spPr>
        <p:txBody>
          <a:bodyPr wrap="none" rtlCol="0">
            <a:spAutoFit/>
          </a:bodyPr>
          <a:lstStyle/>
          <a:p>
            <a:r>
              <a:rPr lang="en-US" dirty="0"/>
              <a:t>There have been studies on inferring causality using observational data, but they require some assumptions.</a:t>
            </a:r>
          </a:p>
        </p:txBody>
      </p:sp>
    </p:spTree>
    <p:extLst>
      <p:ext uri="{BB962C8B-B14F-4D97-AF65-F5344CB8AC3E}">
        <p14:creationId xmlns:p14="http://schemas.microsoft.com/office/powerpoint/2010/main" val="91604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3177-4A72-E641-8589-397A86F1049A}"/>
              </a:ext>
            </a:extLst>
          </p:cNvPr>
          <p:cNvSpPr>
            <a:spLocks noGrp="1"/>
          </p:cNvSpPr>
          <p:nvPr>
            <p:ph type="title"/>
          </p:nvPr>
        </p:nvSpPr>
        <p:spPr/>
        <p:txBody>
          <a:bodyPr/>
          <a:lstStyle/>
          <a:p>
            <a:r>
              <a:rPr lang="en-US" dirty="0"/>
              <a:t>A bit more notes…</a:t>
            </a:r>
          </a:p>
        </p:txBody>
      </p:sp>
      <p:sp>
        <p:nvSpPr>
          <p:cNvPr id="3" name="Content Placeholder 2">
            <a:extLst>
              <a:ext uri="{FF2B5EF4-FFF2-40B4-BE49-F238E27FC236}">
                <a16:creationId xmlns:a16="http://schemas.microsoft.com/office/drawing/2014/main" id="{A6465B23-7B2A-7C41-934A-EA37EE4F0692}"/>
              </a:ext>
            </a:extLst>
          </p:cNvPr>
          <p:cNvSpPr>
            <a:spLocks noGrp="1"/>
          </p:cNvSpPr>
          <p:nvPr>
            <p:ph idx="1"/>
          </p:nvPr>
        </p:nvSpPr>
        <p:spPr>
          <a:xfrm>
            <a:off x="838200" y="1825624"/>
            <a:ext cx="10515600" cy="5032375"/>
          </a:xfrm>
        </p:spPr>
        <p:txBody>
          <a:bodyPr>
            <a:normAutofit/>
          </a:bodyPr>
          <a:lstStyle/>
          <a:p>
            <a:r>
              <a:rPr lang="en-US" dirty="0"/>
              <a:t>How do we know whether a COVID-vaccine works?</a:t>
            </a:r>
          </a:p>
          <a:p>
            <a:pPr lvl="1"/>
            <a:r>
              <a:rPr lang="en-US" dirty="0"/>
              <a:t>Randomized experiments</a:t>
            </a:r>
          </a:p>
          <a:p>
            <a:pPr lvl="2"/>
            <a:r>
              <a:rPr lang="en-US" dirty="0"/>
              <a:t>Control: people receiving placebo</a:t>
            </a:r>
          </a:p>
          <a:p>
            <a:pPr lvl="2"/>
            <a:r>
              <a:rPr lang="en-US" dirty="0"/>
              <a:t>Treatment: people receive the vaccine</a:t>
            </a:r>
          </a:p>
          <a:p>
            <a:pPr lvl="1"/>
            <a:r>
              <a:rPr lang="en-US" dirty="0"/>
              <a:t>Measure their immunity afterwards</a:t>
            </a:r>
          </a:p>
          <a:p>
            <a:endParaRPr lang="en-US" dirty="0"/>
          </a:p>
          <a:p>
            <a:r>
              <a:rPr lang="en-US" dirty="0"/>
              <a:t>Need principled way of conducting the experiments</a:t>
            </a:r>
          </a:p>
          <a:p>
            <a:pPr lvl="1"/>
            <a:r>
              <a:rPr lang="en-US" dirty="0"/>
              <a:t>Pre-registered hypothesis</a:t>
            </a:r>
          </a:p>
          <a:p>
            <a:pPr lvl="1"/>
            <a:r>
              <a:rPr lang="en-US" dirty="0"/>
              <a:t>Don’t peek at the data before it finalizes (or deal with it appropriately)</a:t>
            </a:r>
          </a:p>
          <a:p>
            <a:pPr lvl="2"/>
            <a:r>
              <a:rPr lang="en-US" dirty="0"/>
              <a:t>In the COVID vaccine experiments, a common protocol allows the company to “peek” at the data a few times before the experiment ends, so there is a chance to end the experiment early</a:t>
            </a:r>
          </a:p>
          <a:p>
            <a:pPr lvl="2"/>
            <a:r>
              <a:rPr lang="en-US" dirty="0"/>
              <a:t>Need to take care of this effect in the statistical analysis</a:t>
            </a:r>
          </a:p>
        </p:txBody>
      </p:sp>
    </p:spTree>
    <p:extLst>
      <p:ext uri="{BB962C8B-B14F-4D97-AF65-F5344CB8AC3E}">
        <p14:creationId xmlns:p14="http://schemas.microsoft.com/office/powerpoint/2010/main" val="398555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pic>
        <p:nvPicPr>
          <p:cNvPr id="10" name="Picture 9"/>
          <p:cNvPicPr>
            <a:picLocks noChangeAspect="1"/>
          </p:cNvPicPr>
          <p:nvPr/>
        </p:nvPicPr>
        <p:blipFill>
          <a:blip r:embed="rId2"/>
          <a:stretch>
            <a:fillRect/>
          </a:stretch>
        </p:blipFill>
        <p:spPr>
          <a:xfrm>
            <a:off x="982705" y="649319"/>
            <a:ext cx="3441013" cy="5382971"/>
          </a:xfrm>
          <a:prstGeom prst="rect">
            <a:avLst/>
          </a:prstGeom>
        </p:spPr>
      </p:pic>
      <p:pic>
        <p:nvPicPr>
          <p:cNvPr id="11" name="Picture 10"/>
          <p:cNvPicPr>
            <a:picLocks noChangeAspect="1"/>
          </p:cNvPicPr>
          <p:nvPr/>
        </p:nvPicPr>
        <p:blipFill>
          <a:blip r:embed="rId3"/>
          <a:stretch>
            <a:fillRect/>
          </a:stretch>
        </p:blipFill>
        <p:spPr>
          <a:xfrm>
            <a:off x="4914041" y="649319"/>
            <a:ext cx="2648293" cy="5382015"/>
          </a:xfrm>
          <a:prstGeom prst="rect">
            <a:avLst/>
          </a:prstGeom>
        </p:spPr>
      </p:pic>
      <p:pic>
        <p:nvPicPr>
          <p:cNvPr id="12" name="Picture 11"/>
          <p:cNvPicPr>
            <a:picLocks noChangeAspect="1"/>
          </p:cNvPicPr>
          <p:nvPr/>
        </p:nvPicPr>
        <p:blipFill>
          <a:blip r:embed="rId4"/>
          <a:stretch>
            <a:fillRect/>
          </a:stretch>
        </p:blipFill>
        <p:spPr>
          <a:xfrm>
            <a:off x="8052657" y="649318"/>
            <a:ext cx="2948110" cy="5382015"/>
          </a:xfrm>
          <a:prstGeom prst="rect">
            <a:avLst/>
          </a:prstGeom>
        </p:spPr>
      </p:pic>
    </p:spTree>
    <p:extLst>
      <p:ext uri="{BB962C8B-B14F-4D97-AF65-F5344CB8AC3E}">
        <p14:creationId xmlns:p14="http://schemas.microsoft.com/office/powerpoint/2010/main" val="3049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sp>
        <p:nvSpPr>
          <p:cNvPr id="11" name="object 4"/>
          <p:cNvSpPr/>
          <p:nvPr/>
        </p:nvSpPr>
        <p:spPr>
          <a:xfrm>
            <a:off x="6685006" y="737312"/>
            <a:ext cx="3892378" cy="4728468"/>
          </a:xfrm>
          <a:prstGeom prst="rect">
            <a:avLst/>
          </a:prstGeom>
          <a:blipFill>
            <a:blip r:embed="rId2" cstate="print"/>
            <a:stretch>
              <a:fillRect/>
            </a:stretch>
          </a:blipFill>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637552" y="0"/>
            <a:ext cx="4187087" cy="6203092"/>
          </a:xfrm>
          <a:prstGeom prst="rect">
            <a:avLst/>
          </a:prstGeom>
        </p:spPr>
      </p:pic>
      <p:sp>
        <p:nvSpPr>
          <p:cNvPr id="12" name="Rectangle 11"/>
          <p:cNvSpPr/>
          <p:nvPr/>
        </p:nvSpPr>
        <p:spPr>
          <a:xfrm>
            <a:off x="4063556" y="3101546"/>
            <a:ext cx="1039784" cy="155695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11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2C00-0876-2D4A-A829-FAF0C950E2E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737F705-3831-6248-A255-2B64B0A2514D}"/>
              </a:ext>
            </a:extLst>
          </p:cNvPr>
          <p:cNvSpPr>
            <a:spLocks noGrp="1"/>
          </p:cNvSpPr>
          <p:nvPr>
            <p:ph idx="1"/>
          </p:nvPr>
        </p:nvSpPr>
        <p:spPr/>
        <p:txBody>
          <a:bodyPr/>
          <a:lstStyle/>
          <a:p>
            <a:r>
              <a:rPr lang="en-US" dirty="0"/>
              <a:t>We have read several papers so far and they have made various assumptions about humans.  What assumptions do you think might be questionable (maybe just in some particular applications)?</a:t>
            </a:r>
          </a:p>
          <a:p>
            <a:endParaRPr lang="en-US" dirty="0"/>
          </a:p>
          <a:p>
            <a:r>
              <a:rPr lang="en-US" dirty="0"/>
              <a:t>Can you think of ways to examine the assumption, for example, by designing behavioral experiments or crawling data from the Web for analysis?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703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proposal:</a:t>
            </a:r>
          </a:p>
          <a:p>
            <a:pPr lvl="1"/>
            <a:r>
              <a:rPr lang="en-US" dirty="0"/>
              <a:t>Every person should be able to see </a:t>
            </a:r>
            <a:r>
              <a:rPr lang="en-US" b="1" dirty="0">
                <a:solidFill>
                  <a:schemeClr val="accent2"/>
                </a:solidFill>
              </a:rPr>
              <a:t>comments</a:t>
            </a:r>
            <a:r>
              <a:rPr lang="en-US" dirty="0"/>
              <a:t> on </a:t>
            </a:r>
            <a:r>
              <a:rPr lang="en-US" dirty="0" err="1"/>
              <a:t>Gradescope</a:t>
            </a:r>
            <a:r>
              <a:rPr lang="en-US" dirty="0"/>
              <a:t> as long as you include all teammates in the interface as required</a:t>
            </a:r>
          </a:p>
          <a:p>
            <a:pPr lvl="1"/>
            <a:endParaRPr lang="en-US" dirty="0"/>
          </a:p>
          <a:p>
            <a:pPr lvl="1"/>
            <a:r>
              <a:rPr lang="en-US" dirty="0"/>
              <a:t>Most comments are about what I expect to see for milestone 1</a:t>
            </a:r>
          </a:p>
          <a:p>
            <a:pPr lvl="1"/>
            <a:endParaRPr lang="en-US" dirty="0"/>
          </a:p>
          <a:p>
            <a:r>
              <a:rPr lang="en-US" dirty="0"/>
              <a:t>If you want to talk more</a:t>
            </a:r>
          </a:p>
          <a:p>
            <a:pPr lvl="1"/>
            <a:r>
              <a:rPr lang="en-US" dirty="0"/>
              <a:t>My office hour is 5:30pm-6:30pm Thursdays in McKelvey 2010A</a:t>
            </a:r>
          </a:p>
        </p:txBody>
      </p:sp>
    </p:spTree>
    <p:extLst>
      <p:ext uri="{BB962C8B-B14F-4D97-AF65-F5344CB8AC3E}">
        <p14:creationId xmlns:p14="http://schemas.microsoft.com/office/powerpoint/2010/main" val="92378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milestone 1: Due Oct 14 (Fri)</a:t>
            </a:r>
          </a:p>
          <a:p>
            <a:pPr lvl="1"/>
            <a:r>
              <a:rPr lang="en-US" dirty="0"/>
              <a:t>Initial literature survey (know what other works are out there)</a:t>
            </a:r>
          </a:p>
          <a:p>
            <a:pPr lvl="2"/>
            <a:r>
              <a:rPr lang="en-US" dirty="0"/>
              <a:t>At least 3~5 papers </a:t>
            </a:r>
          </a:p>
          <a:p>
            <a:pPr lvl="1"/>
            <a:r>
              <a:rPr lang="en-US" dirty="0"/>
              <a:t>A plan on what you want to do for the remaining of the semester</a:t>
            </a:r>
          </a:p>
          <a:p>
            <a:pPr lvl="2"/>
            <a:r>
              <a:rPr lang="en-US" dirty="0"/>
              <a:t>Formalize your research question and approaches, e.g.,</a:t>
            </a:r>
          </a:p>
          <a:p>
            <a:pPr lvl="3"/>
            <a:r>
              <a:rPr lang="en-US" dirty="0"/>
              <a:t>Theory/simulation project: formalize your models</a:t>
            </a:r>
          </a:p>
          <a:p>
            <a:pPr lvl="3"/>
            <a:r>
              <a:rPr lang="en-US" dirty="0"/>
              <a:t>Data-analysis project: figure out where and how to get data and what you plan to do with it</a:t>
            </a:r>
          </a:p>
          <a:p>
            <a:pPr lvl="3"/>
            <a:r>
              <a:rPr lang="en-US" dirty="0"/>
              <a:t>Experiment/application project: have a prototype design and an evaluation plan</a:t>
            </a:r>
          </a:p>
          <a:p>
            <a:pPr lvl="1"/>
            <a:endParaRPr lang="en-US" dirty="0"/>
          </a:p>
          <a:p>
            <a:pPr lvl="1"/>
            <a:r>
              <a:rPr lang="en-US" dirty="0"/>
              <a:t>Include a </a:t>
            </a:r>
            <a:r>
              <a:rPr lang="en-US" dirty="0">
                <a:solidFill>
                  <a:schemeClr val="accent2"/>
                </a:solidFill>
              </a:rPr>
              <a:t>timeline</a:t>
            </a:r>
            <a:r>
              <a:rPr lang="en-US" dirty="0"/>
              <a:t> (weekly or biweekly) on what you plan to do</a:t>
            </a:r>
          </a:p>
          <a:p>
            <a:pPr lvl="2"/>
            <a:r>
              <a:rPr lang="en-US" dirty="0"/>
              <a:t>Nov 1: Midterm project pitch and discussion</a:t>
            </a:r>
          </a:p>
          <a:p>
            <a:pPr lvl="2"/>
            <a:r>
              <a:rPr lang="en-US"/>
              <a:t>Nov 4: </a:t>
            </a:r>
            <a:r>
              <a:rPr lang="en-US" dirty="0"/>
              <a:t>Milestone 2 </a:t>
            </a:r>
          </a:p>
          <a:p>
            <a:pPr lvl="2"/>
            <a:endParaRPr lang="en-US" dirty="0"/>
          </a:p>
          <a:p>
            <a:pPr lvl="1"/>
            <a:endParaRPr lang="en-US" dirty="0"/>
          </a:p>
        </p:txBody>
      </p:sp>
    </p:spTree>
    <p:extLst>
      <p:ext uri="{BB962C8B-B14F-4D97-AF65-F5344CB8AC3E}">
        <p14:creationId xmlns:p14="http://schemas.microsoft.com/office/powerpoint/2010/main" val="402790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D144-81D2-A649-89CD-5960A50EEE96}"/>
              </a:ext>
            </a:extLst>
          </p:cNvPr>
          <p:cNvSpPr>
            <a:spLocks noGrp="1"/>
          </p:cNvSpPr>
          <p:nvPr>
            <p:ph type="title"/>
          </p:nvPr>
        </p:nvSpPr>
        <p:spPr/>
        <p:txBody>
          <a:bodyPr/>
          <a:lstStyle/>
          <a:p>
            <a:r>
              <a:rPr lang="en-US" dirty="0"/>
              <a:t>Logistics: Peer Review</a:t>
            </a:r>
          </a:p>
        </p:txBody>
      </p:sp>
      <p:sp>
        <p:nvSpPr>
          <p:cNvPr id="3" name="Content Placeholder 2">
            <a:extLst>
              <a:ext uri="{FF2B5EF4-FFF2-40B4-BE49-F238E27FC236}">
                <a16:creationId xmlns:a16="http://schemas.microsoft.com/office/drawing/2014/main" id="{049B9D53-458F-A94A-88D6-B53197A17794}"/>
              </a:ext>
            </a:extLst>
          </p:cNvPr>
          <p:cNvSpPr>
            <a:spLocks noGrp="1"/>
          </p:cNvSpPr>
          <p:nvPr>
            <p:ph idx="1"/>
          </p:nvPr>
        </p:nvSpPr>
        <p:spPr>
          <a:xfrm>
            <a:off x="838200" y="1895962"/>
            <a:ext cx="11541369" cy="4962037"/>
          </a:xfrm>
        </p:spPr>
        <p:txBody>
          <a:bodyPr>
            <a:normAutofit/>
          </a:bodyPr>
          <a:lstStyle/>
          <a:p>
            <a:r>
              <a:rPr lang="en-US" dirty="0"/>
              <a:t>The link to the peer review form is on the course website</a:t>
            </a:r>
          </a:p>
          <a:p>
            <a:endParaRPr lang="en-US" dirty="0"/>
          </a:p>
          <a:p>
            <a:endParaRPr lang="en-US" dirty="0"/>
          </a:p>
          <a:p>
            <a:endParaRPr lang="en-US" dirty="0"/>
          </a:p>
          <a:p>
            <a:endParaRPr lang="en-US" dirty="0"/>
          </a:p>
          <a:p>
            <a:pPr marL="0" indent="0">
              <a:buNone/>
            </a:pPr>
            <a:endParaRPr lang="en-US" dirty="0"/>
          </a:p>
          <a:p>
            <a:pPr lvl="1"/>
            <a:r>
              <a:rPr lang="en-US" dirty="0"/>
              <a:t>The comments are not anonymous to me but will be to the presenters</a:t>
            </a:r>
          </a:p>
          <a:p>
            <a:pPr lvl="1"/>
            <a:r>
              <a:rPr lang="en-US" dirty="0"/>
              <a:t>Please try to provide constructive suggestions</a:t>
            </a:r>
          </a:p>
          <a:p>
            <a:pPr lvl="1"/>
            <a:r>
              <a:rPr lang="en-US" dirty="0"/>
              <a:t>Please try to submit them </a:t>
            </a:r>
            <a:r>
              <a:rPr lang="en-US" b="1" dirty="0">
                <a:solidFill>
                  <a:schemeClr val="accent1"/>
                </a:solidFill>
              </a:rPr>
              <a:t>before 6pm</a:t>
            </a:r>
          </a:p>
          <a:p>
            <a:pPr lvl="2"/>
            <a:r>
              <a:rPr lang="en-US" dirty="0"/>
              <a:t>might make sense to get it done during the lecture</a:t>
            </a:r>
          </a:p>
          <a:p>
            <a:pPr lvl="1"/>
            <a:endParaRPr lang="en-US" dirty="0"/>
          </a:p>
        </p:txBody>
      </p:sp>
      <p:pic>
        <p:nvPicPr>
          <p:cNvPr id="4" name="Picture 3">
            <a:extLst>
              <a:ext uri="{FF2B5EF4-FFF2-40B4-BE49-F238E27FC236}">
                <a16:creationId xmlns:a16="http://schemas.microsoft.com/office/drawing/2014/main" id="{72E0062F-B9AA-F11E-128D-05155F713B7D}"/>
              </a:ext>
            </a:extLst>
          </p:cNvPr>
          <p:cNvPicPr>
            <a:picLocks noChangeAspect="1"/>
          </p:cNvPicPr>
          <p:nvPr/>
        </p:nvPicPr>
        <p:blipFill>
          <a:blip r:embed="rId2"/>
          <a:stretch>
            <a:fillRect/>
          </a:stretch>
        </p:blipFill>
        <p:spPr>
          <a:xfrm>
            <a:off x="1186543" y="2438400"/>
            <a:ext cx="4234543" cy="2094984"/>
          </a:xfrm>
          <a:prstGeom prst="rect">
            <a:avLst/>
          </a:prstGeom>
        </p:spPr>
      </p:pic>
      <p:sp>
        <p:nvSpPr>
          <p:cNvPr id="9" name="Rounded Rectangle 8">
            <a:extLst>
              <a:ext uri="{FF2B5EF4-FFF2-40B4-BE49-F238E27FC236}">
                <a16:creationId xmlns:a16="http://schemas.microsoft.com/office/drawing/2014/main" id="{53577B9E-CC6D-DB95-9F5B-D423679B2D72}"/>
              </a:ext>
            </a:extLst>
          </p:cNvPr>
          <p:cNvSpPr/>
          <p:nvPr/>
        </p:nvSpPr>
        <p:spPr>
          <a:xfrm>
            <a:off x="1901372" y="3824514"/>
            <a:ext cx="1923142" cy="580571"/>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5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53C4-DA54-C143-B7CF-617680B93876}"/>
              </a:ext>
            </a:extLst>
          </p:cNvPr>
          <p:cNvSpPr>
            <a:spLocks noGrp="1"/>
          </p:cNvSpPr>
          <p:nvPr>
            <p:ph type="title"/>
          </p:nvPr>
        </p:nvSpPr>
        <p:spPr/>
        <p:txBody>
          <a:bodyPr/>
          <a:lstStyle/>
          <a:p>
            <a:r>
              <a:rPr lang="en-US" dirty="0"/>
              <a:t>Student Presentation</a:t>
            </a:r>
          </a:p>
        </p:txBody>
      </p:sp>
      <p:sp>
        <p:nvSpPr>
          <p:cNvPr id="3" name="Text Placeholder 2">
            <a:extLst>
              <a:ext uri="{FF2B5EF4-FFF2-40B4-BE49-F238E27FC236}">
                <a16:creationId xmlns:a16="http://schemas.microsoft.com/office/drawing/2014/main" id="{47AA8B6B-B6D3-FD46-AD07-8109A07B3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543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4A25-1FF6-4747-9BA0-9B0377C79469}"/>
              </a:ext>
            </a:extLst>
          </p:cNvPr>
          <p:cNvSpPr>
            <a:spLocks noGrp="1"/>
          </p:cNvSpPr>
          <p:nvPr>
            <p:ph type="title"/>
          </p:nvPr>
        </p:nvSpPr>
        <p:spPr/>
        <p:txBody>
          <a:bodyPr/>
          <a:lstStyle/>
          <a:p>
            <a:r>
              <a:rPr lang="en-US" dirty="0"/>
              <a:t>Additional Lecture</a:t>
            </a:r>
          </a:p>
        </p:txBody>
      </p:sp>
      <p:sp>
        <p:nvSpPr>
          <p:cNvPr id="3" name="Text Placeholder 2">
            <a:extLst>
              <a:ext uri="{FF2B5EF4-FFF2-40B4-BE49-F238E27FC236}">
                <a16:creationId xmlns:a16="http://schemas.microsoft.com/office/drawing/2014/main" id="{86EE521C-3F86-2846-B545-2F929C701B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39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3903-6B65-6C49-9D7E-0D1BB970B86F}"/>
              </a:ext>
            </a:extLst>
          </p:cNvPr>
          <p:cNvSpPr>
            <a:spLocks noGrp="1"/>
          </p:cNvSpPr>
          <p:nvPr>
            <p:ph type="title"/>
          </p:nvPr>
        </p:nvSpPr>
        <p:spPr/>
        <p:txBody>
          <a:bodyPr/>
          <a:lstStyle/>
          <a:p>
            <a:r>
              <a:rPr lang="en-US" dirty="0"/>
              <a:t>Financial Incentive in Crowdsourcing</a:t>
            </a:r>
          </a:p>
        </p:txBody>
      </p:sp>
      <p:sp>
        <p:nvSpPr>
          <p:cNvPr id="3" name="Content Placeholder 2">
            <a:extLst>
              <a:ext uri="{FF2B5EF4-FFF2-40B4-BE49-F238E27FC236}">
                <a16:creationId xmlns:a16="http://schemas.microsoft.com/office/drawing/2014/main" id="{44BA3521-1719-4541-94EA-E587226886BF}"/>
              </a:ext>
            </a:extLst>
          </p:cNvPr>
          <p:cNvSpPr>
            <a:spLocks noGrp="1"/>
          </p:cNvSpPr>
          <p:nvPr>
            <p:ph idx="1"/>
          </p:nvPr>
        </p:nvSpPr>
        <p:spPr/>
        <p:txBody>
          <a:bodyPr/>
          <a:lstStyle/>
          <a:p>
            <a:r>
              <a:rPr lang="en-US" dirty="0"/>
              <a:t>Fixed payment</a:t>
            </a:r>
          </a:p>
          <a:p>
            <a:pPr lvl="1"/>
            <a:r>
              <a:rPr lang="en-US" dirty="0"/>
              <a:t>Post a price for the task, workers can choose to accept it or not</a:t>
            </a:r>
          </a:p>
          <a:p>
            <a:r>
              <a:rPr lang="en-US" dirty="0"/>
              <a:t>Contract: Performance-based payments (PBP)</a:t>
            </a:r>
          </a:p>
          <a:p>
            <a:endParaRPr lang="en-US" dirty="0"/>
          </a:p>
        </p:txBody>
      </p:sp>
      <p:pic>
        <p:nvPicPr>
          <p:cNvPr id="4" name="Picture 3">
            <a:extLst>
              <a:ext uri="{FF2B5EF4-FFF2-40B4-BE49-F238E27FC236}">
                <a16:creationId xmlns:a16="http://schemas.microsoft.com/office/drawing/2014/main" id="{786F212C-BE95-634E-9A80-FB03B8462F89}"/>
              </a:ext>
            </a:extLst>
          </p:cNvPr>
          <p:cNvPicPr>
            <a:picLocks noChangeAspect="1"/>
          </p:cNvPicPr>
          <p:nvPr/>
        </p:nvPicPr>
        <p:blipFill>
          <a:blip r:embed="rId2"/>
          <a:stretch>
            <a:fillRect/>
          </a:stretch>
        </p:blipFill>
        <p:spPr>
          <a:xfrm>
            <a:off x="1633916" y="3291114"/>
            <a:ext cx="4690534" cy="4581609"/>
          </a:xfrm>
          <a:prstGeom prst="rect">
            <a:avLst/>
          </a:prstGeom>
        </p:spPr>
      </p:pic>
      <p:sp>
        <p:nvSpPr>
          <p:cNvPr id="5" name="Rounded Rectangle 4">
            <a:extLst>
              <a:ext uri="{FF2B5EF4-FFF2-40B4-BE49-F238E27FC236}">
                <a16:creationId xmlns:a16="http://schemas.microsoft.com/office/drawing/2014/main" id="{57A89465-2A5E-5440-B4BC-C49FCD50F789}"/>
              </a:ext>
            </a:extLst>
          </p:cNvPr>
          <p:cNvSpPr/>
          <p:nvPr/>
        </p:nvSpPr>
        <p:spPr>
          <a:xfrm>
            <a:off x="5867099" y="3488628"/>
            <a:ext cx="4588933" cy="702734"/>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Proofread this text, earn $0.50</a:t>
            </a:r>
          </a:p>
        </p:txBody>
      </p:sp>
      <p:sp>
        <p:nvSpPr>
          <p:cNvPr id="6" name="Rounded Rectangle 5">
            <a:extLst>
              <a:ext uri="{FF2B5EF4-FFF2-40B4-BE49-F238E27FC236}">
                <a16:creationId xmlns:a16="http://schemas.microsoft.com/office/drawing/2014/main" id="{E7B4D6F0-5205-524F-BB6E-E3A92E204931}"/>
              </a:ext>
            </a:extLst>
          </p:cNvPr>
          <p:cNvSpPr/>
          <p:nvPr/>
        </p:nvSpPr>
        <p:spPr>
          <a:xfrm>
            <a:off x="6493632" y="4326250"/>
            <a:ext cx="3962400" cy="973667"/>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Earn an extra bonus $0.10 </a:t>
            </a:r>
          </a:p>
          <a:p>
            <a:r>
              <a:rPr lang="en-US" sz="2600" dirty="0"/>
              <a:t> for every typo found</a:t>
            </a:r>
          </a:p>
        </p:txBody>
      </p:sp>
      <p:sp>
        <p:nvSpPr>
          <p:cNvPr id="7" name="Rounded Rectangle 6">
            <a:extLst>
              <a:ext uri="{FF2B5EF4-FFF2-40B4-BE49-F238E27FC236}">
                <a16:creationId xmlns:a16="http://schemas.microsoft.com/office/drawing/2014/main" id="{3C3F50FA-0FED-CB4B-BAD2-43AB4D7F2683}"/>
              </a:ext>
            </a:extLst>
          </p:cNvPr>
          <p:cNvSpPr/>
          <p:nvPr/>
        </p:nvSpPr>
        <p:spPr>
          <a:xfrm>
            <a:off x="4572661" y="5488585"/>
            <a:ext cx="5902338" cy="853019"/>
          </a:xfrm>
          <a:prstGeom prst="roundRect">
            <a:avLst/>
          </a:prstGeom>
          <a:solidFill>
            <a:srgbClr val="B9CDE5"/>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chemeClr val="tx1"/>
                </a:solidFill>
              </a:rPr>
              <a:t>Requester’s goal: </a:t>
            </a:r>
          </a:p>
          <a:p>
            <a:r>
              <a:rPr lang="en-US" sz="2600" dirty="0">
                <a:solidFill>
                  <a:schemeClr val="tx1"/>
                </a:solidFill>
              </a:rPr>
              <a:t>Maximize “</a:t>
            </a:r>
            <a:r>
              <a:rPr lang="en-US" sz="2600" dirty="0">
                <a:solidFill>
                  <a:srgbClr val="C00000"/>
                </a:solidFill>
              </a:rPr>
              <a:t>work quality </a:t>
            </a:r>
            <a:r>
              <a:rPr lang="en-US" sz="2600" dirty="0">
                <a:solidFill>
                  <a:srgbClr val="7030A0"/>
                </a:solidFill>
              </a:rPr>
              <a:t>minus</a:t>
            </a:r>
            <a:r>
              <a:rPr lang="en-US" sz="2600" dirty="0">
                <a:solidFill>
                  <a:schemeClr val="tx1"/>
                </a:solidFill>
              </a:rPr>
              <a:t> </a:t>
            </a:r>
            <a:r>
              <a:rPr lang="en-US" sz="2600" dirty="0">
                <a:solidFill>
                  <a:srgbClr val="C00000"/>
                </a:solidFill>
              </a:rPr>
              <a:t>payment</a:t>
            </a:r>
            <a:r>
              <a:rPr lang="en-US" sz="2600" dirty="0">
                <a:solidFill>
                  <a:schemeClr val="tx1"/>
                </a:solidFill>
              </a:rPr>
              <a:t>”</a:t>
            </a:r>
          </a:p>
        </p:txBody>
      </p:sp>
    </p:spTree>
    <p:extLst>
      <p:ext uri="{BB962C8B-B14F-4D97-AF65-F5344CB8AC3E}">
        <p14:creationId xmlns:p14="http://schemas.microsoft.com/office/powerpoint/2010/main" val="1345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880807429"/>
              </p:ext>
            </p:extLst>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extLst>
              <p:ext uri="{D42A27DB-BD31-4B8C-83A1-F6EECF244321}">
                <p14:modId xmlns:p14="http://schemas.microsoft.com/office/powerpoint/2010/main" val="402798491"/>
              </p:ext>
            </p:extLst>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13" name="TextBox 8">
            <a:extLst>
              <a:ext uri="{FF2B5EF4-FFF2-40B4-BE49-F238E27FC236}">
                <a16:creationId xmlns:a16="http://schemas.microsoft.com/office/drawing/2014/main" id="{823DE35C-5000-BA41-A704-CB0F009CF426}"/>
              </a:ext>
            </a:extLst>
          </p:cNvPr>
          <p:cNvSpPr txBox="1"/>
          <p:nvPr/>
        </p:nvSpPr>
        <p:spPr>
          <a:xfrm>
            <a:off x="1471652" y="3107024"/>
            <a:ext cx="8703152" cy="461665"/>
          </a:xfrm>
          <a:prstGeom prst="rect">
            <a:avLst/>
          </a:prstGeom>
          <a:noFill/>
          <a:ln>
            <a:noFill/>
          </a:ln>
        </p:spPr>
        <p:txBody>
          <a:bodyPr wrap="none" rtlCol="0">
            <a:spAutoFit/>
          </a:bodyPr>
          <a:lstStyle/>
          <a:p>
            <a:r>
              <a:rPr lang="en-US" sz="2400" dirty="0"/>
              <a:t>Set payments to maximize [expected task value – expected payment]</a:t>
            </a:r>
          </a:p>
        </p:txBody>
      </p:sp>
      <p:sp>
        <p:nvSpPr>
          <p:cNvPr id="14" name="TextBox 8">
            <a:extLst>
              <a:ext uri="{FF2B5EF4-FFF2-40B4-BE49-F238E27FC236}">
                <a16:creationId xmlns:a16="http://schemas.microsoft.com/office/drawing/2014/main" id="{4BCCA127-0003-104C-8533-DDDEB5355DCD}"/>
              </a:ext>
            </a:extLst>
          </p:cNvPr>
          <p:cNvSpPr txBox="1"/>
          <p:nvPr/>
        </p:nvSpPr>
        <p:spPr>
          <a:xfrm>
            <a:off x="2466444" y="5592431"/>
            <a:ext cx="7089248" cy="461665"/>
          </a:xfrm>
          <a:prstGeom prst="rect">
            <a:avLst/>
          </a:prstGeom>
          <a:noFill/>
          <a:ln>
            <a:noFill/>
          </a:ln>
        </p:spPr>
        <p:txBody>
          <a:bodyPr wrap="none" rtlCol="0">
            <a:spAutoFit/>
          </a:bodyPr>
          <a:lstStyle/>
          <a:p>
            <a:r>
              <a:rPr lang="en-US" sz="2400" dirty="0"/>
              <a:t>Choose effort to maximize  [ expected payment – cost ]</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18" name="Rectangle 17">
            <a:extLst>
              <a:ext uri="{FF2B5EF4-FFF2-40B4-BE49-F238E27FC236}">
                <a16:creationId xmlns:a16="http://schemas.microsoft.com/office/drawing/2014/main" id="{38226615-CB2E-B24C-B170-6E65C18FC57C}"/>
              </a:ext>
            </a:extLst>
          </p:cNvPr>
          <p:cNvSpPr/>
          <p:nvPr/>
        </p:nvSpPr>
        <p:spPr>
          <a:xfrm>
            <a:off x="3533244" y="3121357"/>
            <a:ext cx="6641560"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B853E3-2EA0-8748-903C-10735ADDD918}"/>
              </a:ext>
            </a:extLst>
          </p:cNvPr>
          <p:cNvSpPr/>
          <p:nvPr/>
        </p:nvSpPr>
        <p:spPr>
          <a:xfrm>
            <a:off x="4583250" y="5592431"/>
            <a:ext cx="4913379"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矩形 13">
            <a:extLst>
              <a:ext uri="{FF2B5EF4-FFF2-40B4-BE49-F238E27FC236}">
                <a16:creationId xmlns:a16="http://schemas.microsoft.com/office/drawing/2014/main" id="{F6EC0856-D017-4A4E-A144-0994F620380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36649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9" grpId="0" animBg="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18922</TotalTime>
  <Words>1334</Words>
  <Application>Microsoft Macintosh PowerPoint</Application>
  <PresentationFormat>Widescreen</PresentationFormat>
  <Paragraphs>252</Paragraphs>
  <Slides>27</Slides>
  <Notes>5</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Office Theme</vt:lpstr>
      <vt:lpstr>1_Office Theme</vt:lpstr>
      <vt:lpstr>Custom Design</vt:lpstr>
      <vt:lpstr>Equation</vt:lpstr>
      <vt:lpstr>Lecture 9: Incentive Design: Financial Incentives</vt:lpstr>
      <vt:lpstr>Logistics: Assignments</vt:lpstr>
      <vt:lpstr>Logistics: Project</vt:lpstr>
      <vt:lpstr>Logistics: Project</vt:lpstr>
      <vt:lpstr>Logistics: Peer Review</vt:lpstr>
      <vt:lpstr>Student Presentation</vt:lpstr>
      <vt:lpstr>Additional Lecture</vt:lpstr>
      <vt:lpstr>Financial Incentive in Crowdsourcing</vt:lpstr>
      <vt:lpstr>Static Contract Design</vt:lpstr>
      <vt:lpstr>Static Contract Design</vt:lpstr>
      <vt:lpstr>Static Contract Design</vt:lpstr>
      <vt:lpstr>Contract Design in Crowdsourcing</vt:lpstr>
      <vt:lpstr>Contract Design in Crowdsourcing</vt:lpstr>
      <vt:lpstr>Adaptive Contract Design in Crowdsourcing Markets</vt:lpstr>
      <vt:lpstr>Adaptive Contract Design as  A Machine Learning Problem</vt:lpstr>
      <vt:lpstr>Dealing with Infinitely Many Contracts</vt:lpstr>
      <vt:lpstr>Algorithm and Result</vt:lpstr>
      <vt:lpstr>Discussion</vt:lpstr>
      <vt:lpstr>Anchoring effect: Workers’ Perceptions of Fair Payments</vt:lpstr>
      <vt:lpstr>Incentivizing High Quality Crowdwork</vt:lpstr>
      <vt:lpstr>PowerPoint Presentation</vt:lpstr>
      <vt:lpstr>Correlation ≠ Causality </vt:lpstr>
      <vt:lpstr>Correlation ≠ Causality </vt:lpstr>
      <vt:lpstr>A bit more notes…</vt:lpstr>
      <vt:lpstr>PowerPoint Presentation</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2096</cp:revision>
  <cp:lastPrinted>2019-09-23T20:36:30Z</cp:lastPrinted>
  <dcterms:created xsi:type="dcterms:W3CDTF">2017-08-24T15:35:37Z</dcterms:created>
  <dcterms:modified xsi:type="dcterms:W3CDTF">2022-09-27T16:36:36Z</dcterms:modified>
</cp:coreProperties>
</file>